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Lst>
  <p:sldSz cy="6858000" cx="12192000"/>
  <p:notesSz cx="6858000" cy="9144000"/>
  <p:embeddedFontLst>
    <p:embeddedFont>
      <p:font typeface="Playfair Display"/>
      <p:regular r:id="rId24"/>
      <p:bold r:id="rId25"/>
      <p:italic r:id="rId26"/>
      <p:boldItalic r:id="rId27"/>
    </p:embeddedFont>
    <p:embeddedFont>
      <p:font typeface="Lato"/>
      <p:regular r:id="rId28"/>
      <p:bold r:id="rId29"/>
      <p:italic r:id="rId30"/>
      <p:boldItalic r:id="rId31"/>
    </p:embeddedFont>
    <p:embeddedFont>
      <p:font typeface="Poppins"/>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6" roundtripDataSignature="AMtx7mjtpgBm5013Vme1e7BergAPIHLDw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PlayfairDisplay-regular.fntdata"/><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PlayfairDisplay-italic.fntdata"/><Relationship Id="rId25" Type="http://schemas.openxmlformats.org/officeDocument/2006/relationships/font" Target="fonts/PlayfairDisplay-bold.fntdata"/><Relationship Id="rId28" Type="http://schemas.openxmlformats.org/officeDocument/2006/relationships/font" Target="fonts/Lato-regular.fntdata"/><Relationship Id="rId27" Type="http://schemas.openxmlformats.org/officeDocument/2006/relationships/font" Target="fonts/PlayfairDisplay-bold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boldItalic.fntdata"/><Relationship Id="rId30" Type="http://schemas.openxmlformats.org/officeDocument/2006/relationships/font" Target="fonts/Lato-italic.fntdata"/><Relationship Id="rId11" Type="http://schemas.openxmlformats.org/officeDocument/2006/relationships/slide" Target="slides/slide7.xml"/><Relationship Id="rId33" Type="http://schemas.openxmlformats.org/officeDocument/2006/relationships/font" Target="fonts/Poppins-bold.fntdata"/><Relationship Id="rId10" Type="http://schemas.openxmlformats.org/officeDocument/2006/relationships/slide" Target="slides/slide6.xml"/><Relationship Id="rId32" Type="http://schemas.openxmlformats.org/officeDocument/2006/relationships/font" Target="fonts/Poppins-regular.fntdata"/><Relationship Id="rId13" Type="http://schemas.openxmlformats.org/officeDocument/2006/relationships/slide" Target="slides/slide9.xml"/><Relationship Id="rId35" Type="http://schemas.openxmlformats.org/officeDocument/2006/relationships/font" Target="fonts/Poppins-boldItalic.fntdata"/><Relationship Id="rId12" Type="http://schemas.openxmlformats.org/officeDocument/2006/relationships/slide" Target="slides/slide8.xml"/><Relationship Id="rId34" Type="http://schemas.openxmlformats.org/officeDocument/2006/relationships/font" Target="fonts/Poppins-italic.fntdata"/><Relationship Id="rId15" Type="http://schemas.openxmlformats.org/officeDocument/2006/relationships/slide" Target="slides/slide11.xml"/><Relationship Id="rId14" Type="http://schemas.openxmlformats.org/officeDocument/2006/relationships/slide" Target="slides/slide10.xml"/><Relationship Id="rId36" Type="http://customschemas.google.com/relationships/presentationmetadata" Target="meta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9c34f263b3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9c34f263b3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9c34f263b3_0_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9c34f263b3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9c34f263b3_0_5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9c34f263b3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9c34f263b3_0_6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29c34f263b3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9caa7b54d2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29caa7b54d2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9caa7b54d2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29caa7b54d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9caa7b54d2_0_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9caa7b54d2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9caa7b54d2_0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29caa7b54d2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9caa7b54d2_0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29caa7b54d2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9c614dd937_4_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9c614dd937_4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29cb3ed2462_1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29cb3ed2462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9c34f263b3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29c34f263b3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 name="Shape 17"/>
        <p:cNvGrpSpPr/>
        <p:nvPr/>
      </p:nvGrpSpPr>
      <p:grpSpPr>
        <a:xfrm>
          <a:off x="0" y="0"/>
          <a:ext cx="0" cy="0"/>
          <a:chOff x="0" y="0"/>
          <a:chExt cx="0" cy="0"/>
        </a:xfrm>
      </p:grpSpPr>
      <p:sp>
        <p:nvSpPr>
          <p:cNvPr id="18" name="Google Shape;18;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1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12"/>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12"/>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1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1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14"/>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14"/>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14"/>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14"/>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14"/>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1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1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1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7"/>
          <p:cNvSpPr/>
          <p:nvPr>
            <p:ph idx="2" type="pic"/>
          </p:nvPr>
        </p:nvSpPr>
        <p:spPr>
          <a:xfrm>
            <a:off x="5183188" y="987425"/>
            <a:ext cx="6172200" cy="4873625"/>
          </a:xfrm>
          <a:prstGeom prst="rect">
            <a:avLst/>
          </a:prstGeom>
          <a:noFill/>
          <a:ln>
            <a:noFill/>
          </a:ln>
        </p:spPr>
      </p:sp>
      <p:sp>
        <p:nvSpPr>
          <p:cNvPr id="64" name="Google Shape;64;p1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s://zoom.earth/maps/dew-point/" TargetMode="External"/><Relationship Id="rId4" Type="http://schemas.openxmlformats.org/officeDocument/2006/relationships/image" Target="../media/image16.png"/><Relationship Id="rId5" Type="http://schemas.openxmlformats.org/officeDocument/2006/relationships/image" Target="../media/image10.png"/><Relationship Id="rId6"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www.source.co" TargetMode="External"/><Relationship Id="rId4" Type="http://schemas.openxmlformats.org/officeDocument/2006/relationships/hyperlink" Target="https://www.source.co/faqs/" TargetMode="External"/><Relationship Id="rId11" Type="http://schemas.openxmlformats.org/officeDocument/2006/relationships/image" Target="../media/image24.png"/><Relationship Id="rId10" Type="http://schemas.openxmlformats.org/officeDocument/2006/relationships/image" Target="../media/image22.jpg"/><Relationship Id="rId12" Type="http://schemas.openxmlformats.org/officeDocument/2006/relationships/image" Target="../media/image11.png"/><Relationship Id="rId9" Type="http://schemas.openxmlformats.org/officeDocument/2006/relationships/hyperlink" Target="http://www.aquaria.co" TargetMode="External"/><Relationship Id="rId5" Type="http://schemas.openxmlformats.org/officeDocument/2006/relationships/hyperlink" Target="https://www.source.co/faqs/" TargetMode="External"/><Relationship Id="rId6" Type="http://schemas.openxmlformats.org/officeDocument/2006/relationships/hyperlink" Target="https://tinyurl.com/kkxx79ws" TargetMode="External"/><Relationship Id="rId7" Type="http://schemas.openxmlformats.org/officeDocument/2006/relationships/hyperlink" Target="https://tinyurl.com/kkxx79ws" TargetMode="External"/><Relationship Id="rId8" Type="http://schemas.openxmlformats.org/officeDocument/2006/relationships/hyperlink" Target="http://www.aquaria.co"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9.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mailto:orders@coretechdev.com" TargetMode="External"/><Relationship Id="rId4" Type="http://schemas.openxmlformats.org/officeDocument/2006/relationships/image" Target="../media/image21.jpg"/><Relationship Id="rId5" Type="http://schemas.openxmlformats.org/officeDocument/2006/relationships/image" Target="../media/image20.jpg"/><Relationship Id="rId6"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3.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7.jpg"/><Relationship Id="rId4" Type="http://schemas.openxmlformats.org/officeDocument/2006/relationships/image" Target="../media/image2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5.jpg"/><Relationship Id="rId4" Type="http://schemas.openxmlformats.org/officeDocument/2006/relationships/image" Target="../media/image3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jp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drive.google.com/file/d/1Vrn85uqx9Dl34kLQ-GU4W9ru3aYiCD1L/view" TargetMode="External"/><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txBox="1"/>
          <p:nvPr>
            <p:ph type="ctrTitle"/>
          </p:nvPr>
        </p:nvSpPr>
        <p:spPr>
          <a:xfrm>
            <a:off x="1524000" y="1122363"/>
            <a:ext cx="9144000" cy="8370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5400"/>
              <a:buFont typeface="Calibri"/>
              <a:buNone/>
            </a:pPr>
            <a:r>
              <a:rPr b="1" lang="en-US" sz="4600">
                <a:solidFill>
                  <a:srgbClr val="0000FF"/>
                </a:solidFill>
                <a:latin typeface="Playfair Display"/>
                <a:ea typeface="Playfair Display"/>
                <a:cs typeface="Playfair Display"/>
                <a:sym typeface="Playfair Display"/>
              </a:rPr>
              <a:t>WaterFaire</a:t>
            </a:r>
            <a:endParaRPr b="1" sz="4600">
              <a:solidFill>
                <a:srgbClr val="0000FF"/>
              </a:solidFill>
              <a:latin typeface="Playfair Display"/>
              <a:ea typeface="Playfair Display"/>
              <a:cs typeface="Playfair Display"/>
              <a:sym typeface="Playfair Display"/>
            </a:endParaRPr>
          </a:p>
        </p:txBody>
      </p:sp>
      <p:sp>
        <p:nvSpPr>
          <p:cNvPr id="85" name="Google Shape;85;p1"/>
          <p:cNvSpPr txBox="1"/>
          <p:nvPr>
            <p:ph idx="1" type="subTitle"/>
          </p:nvPr>
        </p:nvSpPr>
        <p:spPr>
          <a:xfrm>
            <a:off x="2971801" y="2071825"/>
            <a:ext cx="7621500" cy="33960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90000"/>
              </a:lnSpc>
              <a:spcBef>
                <a:spcPts val="0"/>
              </a:spcBef>
              <a:spcAft>
                <a:spcPts val="0"/>
              </a:spcAft>
              <a:buClr>
                <a:srgbClr val="1C244B"/>
              </a:buClr>
              <a:buSzPct val="72538"/>
              <a:buNone/>
            </a:pPr>
            <a:r>
              <a:rPr b="1" lang="en-US" sz="3308">
                <a:solidFill>
                  <a:srgbClr val="1C244B"/>
                </a:solidFill>
              </a:rPr>
              <a:t>             </a:t>
            </a:r>
            <a:r>
              <a:rPr b="1" i="0" lang="en-US" sz="3308" u="none" strike="noStrike">
                <a:solidFill>
                  <a:srgbClr val="1C244B"/>
                </a:solidFill>
              </a:rPr>
              <a:t>Water From Air Technology</a:t>
            </a:r>
            <a:endParaRPr sz="3308"/>
          </a:p>
          <a:p>
            <a:pPr indent="0" lvl="0" marL="0" rtl="0" algn="l">
              <a:lnSpc>
                <a:spcPct val="90000"/>
              </a:lnSpc>
              <a:spcBef>
                <a:spcPts val="1000"/>
              </a:spcBef>
              <a:spcAft>
                <a:spcPts val="0"/>
              </a:spcAft>
              <a:buClr>
                <a:schemeClr val="dk1"/>
              </a:buClr>
              <a:buSzPct val="100000"/>
              <a:buNone/>
            </a:pPr>
            <a:r>
              <a:rPr lang="en-US">
                <a:solidFill>
                  <a:srgbClr val="3A616B"/>
                </a:solidFill>
                <a:latin typeface="Lato"/>
                <a:ea typeface="Lato"/>
                <a:cs typeface="Lato"/>
                <a:sym typeface="Lato"/>
              </a:rPr>
              <a:t>                        </a:t>
            </a:r>
            <a:endParaRPr b="0" i="0" u="none" strike="noStrike">
              <a:solidFill>
                <a:srgbClr val="3A616B"/>
              </a:solidFill>
              <a:latin typeface="Lato"/>
              <a:ea typeface="Lato"/>
              <a:cs typeface="Lato"/>
              <a:sym typeface="Lato"/>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t/>
            </a:r>
            <a:endParaRPr/>
          </a:p>
        </p:txBody>
      </p:sp>
      <p:pic>
        <p:nvPicPr>
          <p:cNvPr id="86" name="Google Shape;86;p1"/>
          <p:cNvPicPr preferRelativeResize="0"/>
          <p:nvPr/>
        </p:nvPicPr>
        <p:blipFill>
          <a:blip r:embed="rId3">
            <a:alphaModFix/>
          </a:blip>
          <a:stretch>
            <a:fillRect/>
          </a:stretch>
        </p:blipFill>
        <p:spPr>
          <a:xfrm>
            <a:off x="4171950" y="2953900"/>
            <a:ext cx="4986350" cy="3600150"/>
          </a:xfrm>
          <a:prstGeom prst="rect">
            <a:avLst/>
          </a:prstGeom>
          <a:noFill/>
          <a:ln>
            <a:noFill/>
          </a:ln>
        </p:spPr>
      </p:pic>
      <p:sp>
        <p:nvSpPr>
          <p:cNvPr id="87" name="Google Shape;87;p1"/>
          <p:cNvSpPr txBox="1"/>
          <p:nvPr/>
        </p:nvSpPr>
        <p:spPr>
          <a:xfrm>
            <a:off x="151650" y="2797125"/>
            <a:ext cx="4020300" cy="406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700">
                <a:solidFill>
                  <a:srgbClr val="6AA84F"/>
                </a:solidFill>
                <a:latin typeface="Calibri"/>
                <a:ea typeface="Calibri"/>
                <a:cs typeface="Calibri"/>
                <a:sym typeface="Calibri"/>
              </a:rPr>
              <a:t>Provides Water Insurance Solutions to the Global Water Shortage</a:t>
            </a:r>
            <a:r>
              <a:rPr lang="en-US" sz="2700">
                <a:solidFill>
                  <a:srgbClr val="6AA84F"/>
                </a:solidFill>
                <a:latin typeface="Calibri"/>
                <a:ea typeface="Calibri"/>
                <a:cs typeface="Calibri"/>
                <a:sym typeface="Calibri"/>
              </a:rPr>
              <a:t>.</a:t>
            </a:r>
            <a:endParaRPr sz="2700">
              <a:solidFill>
                <a:srgbClr val="6AA84F"/>
              </a:solidFill>
              <a:latin typeface="Calibri"/>
              <a:ea typeface="Calibri"/>
              <a:cs typeface="Calibri"/>
              <a:sym typeface="Calibri"/>
            </a:endParaRPr>
          </a:p>
          <a:p>
            <a:pPr indent="0" lvl="0" marL="0" rtl="0" algn="l">
              <a:spcBef>
                <a:spcPts val="0"/>
              </a:spcBef>
              <a:spcAft>
                <a:spcPts val="0"/>
              </a:spcAft>
              <a:buNone/>
            </a:pPr>
            <a:r>
              <a:t/>
            </a:r>
            <a:endParaRPr sz="2700">
              <a:solidFill>
                <a:srgbClr val="6AA84F"/>
              </a:solidFill>
              <a:latin typeface="Calibri"/>
              <a:ea typeface="Calibri"/>
              <a:cs typeface="Calibri"/>
              <a:sym typeface="Calibri"/>
            </a:endParaRPr>
          </a:p>
          <a:p>
            <a:pPr indent="0" lvl="0" marL="0" rtl="0" algn="l">
              <a:spcBef>
                <a:spcPts val="0"/>
              </a:spcBef>
              <a:spcAft>
                <a:spcPts val="0"/>
              </a:spcAft>
              <a:buNone/>
            </a:pPr>
            <a:r>
              <a:rPr b="1" lang="en-US" sz="2700">
                <a:solidFill>
                  <a:srgbClr val="6AA84F"/>
                </a:solidFill>
                <a:latin typeface="Calibri"/>
                <a:ea typeface="Calibri"/>
                <a:cs typeface="Calibri"/>
                <a:sym typeface="Calibri"/>
              </a:rPr>
              <a:t>Applies</a:t>
            </a:r>
            <a:r>
              <a:rPr b="1" lang="en-US" sz="2700">
                <a:solidFill>
                  <a:srgbClr val="6AA84F"/>
                </a:solidFill>
                <a:latin typeface="Calibri"/>
                <a:ea typeface="Calibri"/>
                <a:cs typeface="Calibri"/>
                <a:sym typeface="Calibri"/>
              </a:rPr>
              <a:t> to household, garden, drinking, and special use water needs</a:t>
            </a:r>
            <a:endParaRPr b="1" sz="2700">
              <a:solidFill>
                <a:srgbClr val="6AA84F"/>
              </a:solidFill>
              <a:latin typeface="Calibri"/>
              <a:ea typeface="Calibri"/>
              <a:cs typeface="Calibri"/>
              <a:sym typeface="Calibri"/>
            </a:endParaRPr>
          </a:p>
          <a:p>
            <a:pPr indent="0" lvl="0" marL="457200" rtl="0" algn="l">
              <a:spcBef>
                <a:spcPts val="0"/>
              </a:spcBef>
              <a:spcAft>
                <a:spcPts val="0"/>
              </a:spcAft>
              <a:buNone/>
            </a:pPr>
            <a:r>
              <a:t/>
            </a:r>
            <a:endParaRPr i="1" sz="2800">
              <a:solidFill>
                <a:schemeClr val="dk1"/>
              </a:solidFill>
              <a:latin typeface="Calibri"/>
              <a:ea typeface="Calibri"/>
              <a:cs typeface="Calibri"/>
              <a:sym typeface="Calibri"/>
            </a:endParaRPr>
          </a:p>
        </p:txBody>
      </p:sp>
      <p:pic>
        <p:nvPicPr>
          <p:cNvPr id="88" name="Google Shape;88;p1"/>
          <p:cNvPicPr preferRelativeResize="0"/>
          <p:nvPr/>
        </p:nvPicPr>
        <p:blipFill>
          <a:blip r:embed="rId4">
            <a:alphaModFix/>
          </a:blip>
          <a:stretch>
            <a:fillRect/>
          </a:stretch>
        </p:blipFill>
        <p:spPr>
          <a:xfrm>
            <a:off x="9158300" y="1122375"/>
            <a:ext cx="3033700" cy="3128975"/>
          </a:xfrm>
          <a:prstGeom prst="rect">
            <a:avLst/>
          </a:prstGeom>
          <a:noFill/>
          <a:ln>
            <a:noFill/>
          </a:ln>
        </p:spPr>
      </p:pic>
      <p:sp>
        <p:nvSpPr>
          <p:cNvPr id="89" name="Google Shape;89;p1"/>
          <p:cNvSpPr txBox="1"/>
          <p:nvPr/>
        </p:nvSpPr>
        <p:spPr>
          <a:xfrm>
            <a:off x="9568150" y="5580275"/>
            <a:ext cx="2197800" cy="1731000"/>
          </a:xfrm>
          <a:prstGeom prst="rect">
            <a:avLst/>
          </a:prstGeom>
          <a:noFill/>
          <a:ln>
            <a:noFill/>
          </a:ln>
        </p:spPr>
        <p:txBody>
          <a:bodyPr anchorCtr="0" anchor="t" bIns="91425" lIns="91425" spcFirstLastPara="1" rIns="91425" wrap="square" tIns="91425">
            <a:spAutoFit/>
          </a:bodyPr>
          <a:lstStyle/>
          <a:p>
            <a:pPr indent="0" lvl="0" marL="0" rtl="0" algn="ctr">
              <a:lnSpc>
                <a:spcPct val="90000"/>
              </a:lnSpc>
              <a:spcBef>
                <a:spcPts val="1000"/>
              </a:spcBef>
              <a:spcAft>
                <a:spcPts val="0"/>
              </a:spcAft>
              <a:buNone/>
            </a:pPr>
            <a:r>
              <a:t/>
            </a:r>
            <a:endParaRPr i="1" sz="3308">
              <a:solidFill>
                <a:srgbClr val="CC0000"/>
              </a:solidFill>
              <a:latin typeface="Calibri"/>
              <a:ea typeface="Calibri"/>
              <a:cs typeface="Calibri"/>
              <a:sym typeface="Calibri"/>
            </a:endParaRPr>
          </a:p>
          <a:p>
            <a:pPr indent="0" lvl="0" marL="0" rtl="0" algn="l">
              <a:lnSpc>
                <a:spcPct val="90000"/>
              </a:lnSpc>
              <a:spcBef>
                <a:spcPts val="1000"/>
              </a:spcBef>
              <a:spcAft>
                <a:spcPts val="0"/>
              </a:spcAft>
              <a:buClr>
                <a:srgbClr val="3A616B"/>
              </a:buClr>
              <a:buSzPts val="2400"/>
              <a:buFont typeface="Arial"/>
              <a:buNone/>
            </a:pPr>
            <a:r>
              <a:rPr i="1" lang="en-US" sz="2408">
                <a:solidFill>
                  <a:srgbClr val="1155CC"/>
                </a:solidFill>
                <a:latin typeface="Calibri"/>
                <a:ea typeface="Calibri"/>
                <a:cs typeface="Calibri"/>
                <a:sym typeface="Calibri"/>
              </a:rPr>
              <a:t>By: WaterFaire        Enterprises</a:t>
            </a:r>
            <a:endParaRPr i="1" sz="2408">
              <a:solidFill>
                <a:srgbClr val="1155CC"/>
              </a:solidFill>
              <a:latin typeface="Calibri"/>
              <a:ea typeface="Calibri"/>
              <a:cs typeface="Calibri"/>
              <a:sym typeface="Calibri"/>
            </a:endParaRPr>
          </a:p>
          <a:p>
            <a:pPr indent="0" lvl="0" marL="0" rtl="0" algn="l">
              <a:spcBef>
                <a:spcPts val="0"/>
              </a:spcBef>
              <a:spcAft>
                <a:spcPts val="0"/>
              </a:spcAft>
              <a:buNone/>
            </a:pPr>
            <a:r>
              <a:t/>
            </a:r>
            <a:endParaRPr i="1" sz="1900">
              <a:solidFill>
                <a:srgbClr val="CC0000"/>
              </a:solidFill>
              <a:latin typeface="Calibri"/>
              <a:ea typeface="Calibri"/>
              <a:cs typeface="Calibri"/>
              <a:sym typeface="Calibri"/>
            </a:endParaRPr>
          </a:p>
        </p:txBody>
      </p:sp>
      <p:sp>
        <p:nvSpPr>
          <p:cNvPr id="90" name="Google Shape;90;p1"/>
          <p:cNvSpPr txBox="1"/>
          <p:nvPr/>
        </p:nvSpPr>
        <p:spPr>
          <a:xfrm>
            <a:off x="3510125" y="383450"/>
            <a:ext cx="5486400" cy="83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3700">
                <a:solidFill>
                  <a:srgbClr val="4A86E8"/>
                </a:solidFill>
                <a:latin typeface="Impact"/>
                <a:ea typeface="Impact"/>
                <a:cs typeface="Impact"/>
                <a:sym typeface="Impact"/>
              </a:rPr>
              <a:t>Introducing</a:t>
            </a:r>
            <a:endParaRPr b="1" sz="3700">
              <a:solidFill>
                <a:srgbClr val="4A86E8"/>
              </a:solidFill>
              <a:latin typeface="Impact"/>
              <a:ea typeface="Impact"/>
              <a:cs typeface="Impact"/>
              <a:sym typeface="Impac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g29c34f263b3_0_15"/>
          <p:cNvSpPr txBox="1"/>
          <p:nvPr/>
        </p:nvSpPr>
        <p:spPr>
          <a:xfrm>
            <a:off x="71450" y="1359300"/>
            <a:ext cx="11716800" cy="604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US" sz="1800">
                <a:solidFill>
                  <a:srgbClr val="222222"/>
                </a:solidFill>
                <a:highlight>
                  <a:srgbClr val="FFFFFF"/>
                </a:highlight>
                <a:latin typeface="Calibri"/>
                <a:ea typeface="Calibri"/>
                <a:cs typeface="Calibri"/>
                <a:sym typeface="Calibri"/>
              </a:rPr>
              <a:t>Dew Point vs. Humidity</a:t>
            </a:r>
            <a:endParaRPr b="1" sz="1800">
              <a:solidFill>
                <a:srgbClr val="222222"/>
              </a:solidFill>
              <a:highlight>
                <a:srgbClr val="FFFFFF"/>
              </a:highlight>
              <a:latin typeface="Calibri"/>
              <a:ea typeface="Calibri"/>
              <a:cs typeface="Calibri"/>
              <a:sym typeface="Calibri"/>
            </a:endParaRPr>
          </a:p>
          <a:p>
            <a:pPr indent="0" lvl="0" marL="0" rtl="0" algn="l">
              <a:lnSpc>
                <a:spcPct val="115000"/>
              </a:lnSpc>
              <a:spcBef>
                <a:spcPts val="1000"/>
              </a:spcBef>
              <a:spcAft>
                <a:spcPts val="0"/>
              </a:spcAft>
              <a:buClr>
                <a:schemeClr val="dk1"/>
              </a:buClr>
              <a:buSzPts val="1100"/>
              <a:buFont typeface="Arial"/>
              <a:buNone/>
            </a:pPr>
            <a:r>
              <a:rPr lang="en-US" sz="1800">
                <a:solidFill>
                  <a:srgbClr val="222222"/>
                </a:solidFill>
                <a:highlight>
                  <a:srgbClr val="FFFFFF"/>
                </a:highlight>
                <a:latin typeface="Calibri"/>
                <a:ea typeface="Calibri"/>
                <a:cs typeface="Calibri"/>
                <a:sym typeface="Calibri"/>
              </a:rPr>
              <a:t>The dew point is the temperature the air needs to be cooled to (at constant pressure) in order to achieve a relative humidity (RH) of 100%. At this point the air cannot hold more water in the gas form. If the air were to be cooled even more, water vapor would have to come out of the atmosphere in the liquid form, usually as fog or precipitation.</a:t>
            </a:r>
            <a:endParaRPr sz="1800">
              <a:solidFill>
                <a:srgbClr val="222222"/>
              </a:solidFill>
              <a:highlight>
                <a:srgbClr val="FFFFFF"/>
              </a:highlight>
              <a:latin typeface="Calibri"/>
              <a:ea typeface="Calibri"/>
              <a:cs typeface="Calibri"/>
              <a:sym typeface="Calibri"/>
            </a:endParaRPr>
          </a:p>
          <a:p>
            <a:pPr indent="0" lvl="0" marL="0" rtl="0" algn="l">
              <a:lnSpc>
                <a:spcPct val="115000"/>
              </a:lnSpc>
              <a:spcBef>
                <a:spcPts val="1000"/>
              </a:spcBef>
              <a:spcAft>
                <a:spcPts val="0"/>
              </a:spcAft>
              <a:buClr>
                <a:schemeClr val="dk1"/>
              </a:buClr>
              <a:buSzPts val="1100"/>
              <a:buFont typeface="Arial"/>
              <a:buNone/>
            </a:pPr>
            <a:r>
              <a:rPr lang="en-US" sz="1800">
                <a:solidFill>
                  <a:srgbClr val="222222"/>
                </a:solidFill>
                <a:highlight>
                  <a:srgbClr val="FFFFFF"/>
                </a:highlight>
                <a:latin typeface="Calibri"/>
                <a:ea typeface="Calibri"/>
                <a:cs typeface="Calibri"/>
                <a:sym typeface="Calibri"/>
              </a:rPr>
              <a:t>The higher the dew point rises, the greater the amount of moisture in the air. This directly affects how "comfortable" it will feel outside. Many times, relative humidity can be misleading. For example, a temperature of 30 and a dew point of 30 will give you a relative humidity of 100%, but a temperature of 80 and a dew point of 60 produces a relative humidity of 50%. It would feel much more "humid" on the 80 degree day with 50% relative humidity than on the 30 degree day with a 100% relative humidity. This is because of the higher dew point.</a:t>
            </a:r>
            <a:endParaRPr sz="1800">
              <a:solidFill>
                <a:srgbClr val="222222"/>
              </a:solidFill>
              <a:highlight>
                <a:srgbClr val="FFFFFF"/>
              </a:highlight>
              <a:latin typeface="Calibri"/>
              <a:ea typeface="Calibri"/>
              <a:cs typeface="Calibri"/>
              <a:sym typeface="Calibri"/>
            </a:endParaRPr>
          </a:p>
          <a:p>
            <a:pPr indent="0" lvl="0" marL="0" rtl="0" algn="l">
              <a:lnSpc>
                <a:spcPct val="115000"/>
              </a:lnSpc>
              <a:spcBef>
                <a:spcPts val="1000"/>
              </a:spcBef>
              <a:spcAft>
                <a:spcPts val="0"/>
              </a:spcAft>
              <a:buClr>
                <a:schemeClr val="dk1"/>
              </a:buClr>
              <a:buSzPts val="1100"/>
              <a:buFont typeface="Arial"/>
              <a:buNone/>
            </a:pPr>
            <a:r>
              <a:rPr lang="en-US" sz="1800">
                <a:solidFill>
                  <a:srgbClr val="222222"/>
                </a:solidFill>
                <a:highlight>
                  <a:srgbClr val="FFFFFF"/>
                </a:highlight>
                <a:latin typeface="Calibri"/>
                <a:ea typeface="Calibri"/>
                <a:cs typeface="Calibri"/>
                <a:sym typeface="Calibri"/>
              </a:rPr>
              <a:t>So if you want a real judge of just how "dry" or "humid" it will feel outside, look at the dew point instead of the RH. The higher the dew point, the muggier it will feel.</a:t>
            </a:r>
            <a:endParaRPr sz="1800">
              <a:solidFill>
                <a:srgbClr val="222222"/>
              </a:solidFill>
              <a:highlight>
                <a:srgbClr val="FFFFFF"/>
              </a:highlight>
              <a:latin typeface="Calibri"/>
              <a:ea typeface="Calibri"/>
              <a:cs typeface="Calibri"/>
              <a:sym typeface="Calibri"/>
            </a:endParaRPr>
          </a:p>
          <a:p>
            <a:pPr indent="0" lvl="0" marL="0" rtl="0" algn="l">
              <a:lnSpc>
                <a:spcPct val="115000"/>
              </a:lnSpc>
              <a:spcBef>
                <a:spcPts val="1000"/>
              </a:spcBef>
              <a:spcAft>
                <a:spcPts val="0"/>
              </a:spcAft>
              <a:buNone/>
            </a:pPr>
            <a:r>
              <a:rPr lang="en-US" sz="1800">
                <a:solidFill>
                  <a:srgbClr val="222222"/>
                </a:solidFill>
                <a:highlight>
                  <a:srgbClr val="FFFFFF"/>
                </a:highlight>
                <a:latin typeface="Calibri"/>
                <a:ea typeface="Calibri"/>
                <a:cs typeface="Calibri"/>
                <a:sym typeface="Calibri"/>
              </a:rPr>
              <a:t>Waterfaire operates most efficiently in areas near the ocean or large body of water where the combination of relative humidity, dew point, and temperature all relate to the amount of water in the air and </a:t>
            </a:r>
            <a:r>
              <a:rPr lang="en-US" sz="1800">
                <a:solidFill>
                  <a:srgbClr val="222222"/>
                </a:solidFill>
                <a:highlight>
                  <a:srgbClr val="FFFFFF"/>
                </a:highlight>
                <a:latin typeface="Calibri"/>
                <a:ea typeface="Calibri"/>
                <a:cs typeface="Calibri"/>
                <a:sym typeface="Calibri"/>
              </a:rPr>
              <a:t>Water Faire's</a:t>
            </a:r>
            <a:r>
              <a:rPr lang="en-US" sz="1800">
                <a:solidFill>
                  <a:srgbClr val="222222"/>
                </a:solidFill>
                <a:highlight>
                  <a:srgbClr val="FFFFFF"/>
                </a:highlight>
                <a:latin typeface="Calibri"/>
                <a:ea typeface="Calibri"/>
                <a:cs typeface="Calibri"/>
                <a:sym typeface="Calibri"/>
              </a:rPr>
              <a:t> successful capturing the atmospheric moisture.</a:t>
            </a:r>
            <a:endParaRPr sz="1800">
              <a:solidFill>
                <a:srgbClr val="222222"/>
              </a:solidFill>
              <a:highlight>
                <a:srgbClr val="FFFFFF"/>
              </a:highlight>
              <a:latin typeface="Calibri"/>
              <a:ea typeface="Calibri"/>
              <a:cs typeface="Calibri"/>
              <a:sym typeface="Calibri"/>
            </a:endParaRPr>
          </a:p>
          <a:p>
            <a:pPr indent="0" lvl="0" marL="0" rtl="0" algn="l">
              <a:spcBef>
                <a:spcPts val="1000"/>
              </a:spcBef>
              <a:spcAft>
                <a:spcPts val="0"/>
              </a:spcAft>
              <a:buClr>
                <a:schemeClr val="dk1"/>
              </a:buClr>
              <a:buSzPts val="1100"/>
              <a:buFont typeface="Arial"/>
              <a:buNone/>
            </a:pPr>
            <a:r>
              <a:rPr lang="en-US" sz="2600" u="sng">
                <a:solidFill>
                  <a:schemeClr val="hlink"/>
                </a:solidFill>
                <a:latin typeface="Calibri"/>
                <a:ea typeface="Calibri"/>
                <a:cs typeface="Calibri"/>
                <a:sym typeface="Calibri"/>
                <a:hlinkClick r:id="rId3"/>
              </a:rPr>
              <a:t>Earth Dew Points</a:t>
            </a:r>
            <a:r>
              <a:rPr lang="en-US" sz="1600">
                <a:solidFill>
                  <a:srgbClr val="222222"/>
                </a:solidFill>
                <a:highlight>
                  <a:srgbClr val="FFFFFF"/>
                </a:highlight>
                <a:latin typeface="Calibri"/>
                <a:ea typeface="Calibri"/>
                <a:cs typeface="Calibri"/>
                <a:sym typeface="Calibri"/>
              </a:rPr>
              <a:t> : </a:t>
            </a:r>
            <a:r>
              <a:rPr lang="en-US" sz="1800">
                <a:solidFill>
                  <a:srgbClr val="222222"/>
                </a:solidFill>
                <a:highlight>
                  <a:srgbClr val="FFFFFF"/>
                </a:highlight>
                <a:latin typeface="Calibri"/>
                <a:ea typeface="Calibri"/>
                <a:cs typeface="Calibri"/>
                <a:sym typeface="Calibri"/>
              </a:rPr>
              <a:t>Click to search global areas</a:t>
            </a:r>
            <a:endParaRPr sz="1800">
              <a:solidFill>
                <a:srgbClr val="222222"/>
              </a:solidFill>
              <a:highlight>
                <a:srgbClr val="FFFFFF"/>
              </a:highlight>
              <a:latin typeface="Calibri"/>
              <a:ea typeface="Calibri"/>
              <a:cs typeface="Calibri"/>
              <a:sym typeface="Calibri"/>
            </a:endParaRPr>
          </a:p>
          <a:p>
            <a:pPr indent="0" lvl="0" marL="0" rtl="0" algn="l">
              <a:spcBef>
                <a:spcPts val="0"/>
              </a:spcBef>
              <a:spcAft>
                <a:spcPts val="0"/>
              </a:spcAft>
              <a:buNone/>
            </a:pPr>
            <a:r>
              <a:t/>
            </a:r>
            <a:endParaRPr sz="2600">
              <a:solidFill>
                <a:schemeClr val="dk1"/>
              </a:solidFill>
              <a:latin typeface="Calibri"/>
              <a:ea typeface="Calibri"/>
              <a:cs typeface="Calibri"/>
              <a:sym typeface="Calibri"/>
            </a:endParaRPr>
          </a:p>
        </p:txBody>
      </p:sp>
      <p:sp>
        <p:nvSpPr>
          <p:cNvPr id="158" name="Google Shape;158;g29c34f263b3_0_15"/>
          <p:cNvSpPr txBox="1"/>
          <p:nvPr/>
        </p:nvSpPr>
        <p:spPr>
          <a:xfrm>
            <a:off x="3723875" y="5358350"/>
            <a:ext cx="84681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800">
              <a:solidFill>
                <a:schemeClr val="dk1"/>
              </a:solidFill>
              <a:latin typeface="Calibri"/>
              <a:ea typeface="Calibri"/>
              <a:cs typeface="Calibri"/>
              <a:sym typeface="Calibri"/>
            </a:endParaRPr>
          </a:p>
        </p:txBody>
      </p:sp>
      <p:pic>
        <p:nvPicPr>
          <p:cNvPr id="159" name="Google Shape;159;g29c34f263b3_0_15"/>
          <p:cNvPicPr preferRelativeResize="0"/>
          <p:nvPr/>
        </p:nvPicPr>
        <p:blipFill>
          <a:blip r:embed="rId4">
            <a:alphaModFix/>
          </a:blip>
          <a:stretch>
            <a:fillRect/>
          </a:stretch>
        </p:blipFill>
        <p:spPr>
          <a:xfrm>
            <a:off x="2806550" y="69400"/>
            <a:ext cx="1618500" cy="1106750"/>
          </a:xfrm>
          <a:prstGeom prst="rect">
            <a:avLst/>
          </a:prstGeom>
          <a:noFill/>
          <a:ln>
            <a:noFill/>
          </a:ln>
        </p:spPr>
      </p:pic>
      <p:pic>
        <p:nvPicPr>
          <p:cNvPr id="160" name="Google Shape;160;g29c34f263b3_0_15"/>
          <p:cNvPicPr preferRelativeResize="0"/>
          <p:nvPr/>
        </p:nvPicPr>
        <p:blipFill>
          <a:blip r:embed="rId5">
            <a:alphaModFix/>
          </a:blip>
          <a:stretch>
            <a:fillRect/>
          </a:stretch>
        </p:blipFill>
        <p:spPr>
          <a:xfrm>
            <a:off x="4925338" y="0"/>
            <a:ext cx="1762125" cy="1106750"/>
          </a:xfrm>
          <a:prstGeom prst="rect">
            <a:avLst/>
          </a:prstGeom>
          <a:noFill/>
          <a:ln>
            <a:noFill/>
          </a:ln>
        </p:spPr>
      </p:pic>
      <p:pic>
        <p:nvPicPr>
          <p:cNvPr id="161" name="Google Shape;161;g29c34f263b3_0_15"/>
          <p:cNvPicPr preferRelativeResize="0"/>
          <p:nvPr/>
        </p:nvPicPr>
        <p:blipFill>
          <a:blip r:embed="rId6">
            <a:alphaModFix/>
          </a:blip>
          <a:stretch>
            <a:fillRect/>
          </a:stretch>
        </p:blipFill>
        <p:spPr>
          <a:xfrm>
            <a:off x="7187775" y="36225"/>
            <a:ext cx="2081025" cy="11731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g29c34f263b3_0_43"/>
          <p:cNvSpPr txBox="1"/>
          <p:nvPr/>
        </p:nvSpPr>
        <p:spPr>
          <a:xfrm>
            <a:off x="3835000" y="139550"/>
            <a:ext cx="37254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800">
                <a:solidFill>
                  <a:schemeClr val="dk1"/>
                </a:solidFill>
                <a:latin typeface="Calibri"/>
                <a:ea typeface="Calibri"/>
                <a:cs typeface="Calibri"/>
                <a:sym typeface="Calibri"/>
              </a:rPr>
              <a:t>Atmospheric Condenser</a:t>
            </a:r>
            <a:endParaRPr sz="2800">
              <a:solidFill>
                <a:schemeClr val="dk1"/>
              </a:solidFill>
              <a:latin typeface="Calibri"/>
              <a:ea typeface="Calibri"/>
              <a:cs typeface="Calibri"/>
              <a:sym typeface="Calibri"/>
            </a:endParaRPr>
          </a:p>
        </p:txBody>
      </p:sp>
      <p:pic>
        <p:nvPicPr>
          <p:cNvPr id="167" name="Google Shape;167;g29c34f263b3_0_43"/>
          <p:cNvPicPr preferRelativeResize="0"/>
          <p:nvPr/>
        </p:nvPicPr>
        <p:blipFill>
          <a:blip r:embed="rId3">
            <a:alphaModFix/>
          </a:blip>
          <a:stretch>
            <a:fillRect/>
          </a:stretch>
        </p:blipFill>
        <p:spPr>
          <a:xfrm>
            <a:off x="0" y="902525"/>
            <a:ext cx="6539026" cy="2875797"/>
          </a:xfrm>
          <a:prstGeom prst="rect">
            <a:avLst/>
          </a:prstGeom>
          <a:noFill/>
          <a:ln>
            <a:noFill/>
          </a:ln>
        </p:spPr>
      </p:pic>
      <p:pic>
        <p:nvPicPr>
          <p:cNvPr id="168" name="Google Shape;168;g29c34f263b3_0_43"/>
          <p:cNvPicPr preferRelativeResize="0"/>
          <p:nvPr/>
        </p:nvPicPr>
        <p:blipFill>
          <a:blip r:embed="rId4">
            <a:alphaModFix/>
          </a:blip>
          <a:stretch>
            <a:fillRect/>
          </a:stretch>
        </p:blipFill>
        <p:spPr>
          <a:xfrm>
            <a:off x="6158850" y="3534224"/>
            <a:ext cx="5705026" cy="3131950"/>
          </a:xfrm>
          <a:prstGeom prst="rect">
            <a:avLst/>
          </a:prstGeom>
          <a:noFill/>
          <a:ln>
            <a:noFill/>
          </a:ln>
        </p:spPr>
      </p:pic>
      <p:sp>
        <p:nvSpPr>
          <p:cNvPr id="169" name="Google Shape;169;g29c34f263b3_0_43"/>
          <p:cNvSpPr txBox="1"/>
          <p:nvPr/>
        </p:nvSpPr>
        <p:spPr>
          <a:xfrm>
            <a:off x="857250" y="4306175"/>
            <a:ext cx="4764600" cy="236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170" name="Google Shape;170;g29c34f263b3_0_43"/>
          <p:cNvSpPr txBox="1"/>
          <p:nvPr/>
        </p:nvSpPr>
        <p:spPr>
          <a:xfrm>
            <a:off x="6539025" y="1138700"/>
            <a:ext cx="4844400" cy="2091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The adjacent drawing to the left shows the components and order of the WaterFaire process</a:t>
            </a:r>
            <a:endParaRPr sz="2800">
              <a:solidFill>
                <a:schemeClr val="dk1"/>
              </a:solidFill>
              <a:latin typeface="Calibri"/>
              <a:ea typeface="Calibri"/>
              <a:cs typeface="Calibri"/>
              <a:sym typeface="Calibri"/>
            </a:endParaRPr>
          </a:p>
        </p:txBody>
      </p:sp>
      <p:sp>
        <p:nvSpPr>
          <p:cNvPr id="171" name="Google Shape;171;g29c34f263b3_0_43"/>
          <p:cNvSpPr txBox="1"/>
          <p:nvPr/>
        </p:nvSpPr>
        <p:spPr>
          <a:xfrm>
            <a:off x="897125" y="3807775"/>
            <a:ext cx="4844400" cy="287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This bladed item to the right  is a compressor component WaterFaire uses in the above designed process to maximize water capture </a:t>
            </a:r>
            <a:r>
              <a:rPr lang="en-US" sz="2800">
                <a:solidFill>
                  <a:schemeClr val="dk1"/>
                </a:solidFill>
                <a:latin typeface="Calibri"/>
                <a:ea typeface="Calibri"/>
                <a:cs typeface="Calibri"/>
                <a:sym typeface="Calibri"/>
              </a:rPr>
              <a:t>efficiency</a:t>
            </a:r>
            <a:r>
              <a:rPr lang="en-US" sz="2800">
                <a:solidFill>
                  <a:schemeClr val="dk1"/>
                </a:solidFill>
                <a:latin typeface="Calibri"/>
                <a:ea typeface="Calibri"/>
                <a:cs typeface="Calibri"/>
                <a:sym typeface="Calibri"/>
              </a:rPr>
              <a:t>.</a:t>
            </a:r>
            <a:endParaRPr sz="280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g29c34f263b3_0_54"/>
          <p:cNvSpPr txBox="1"/>
          <p:nvPr/>
        </p:nvSpPr>
        <p:spPr>
          <a:xfrm>
            <a:off x="0" y="174825"/>
            <a:ext cx="9339600" cy="332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solidFill>
                  <a:schemeClr val="dk1"/>
                </a:solidFill>
                <a:latin typeface="Calibri"/>
                <a:ea typeface="Calibri"/>
                <a:cs typeface="Calibri"/>
                <a:sym typeface="Calibri"/>
              </a:rPr>
              <a:t>Smart Water Solutions for Drought Stricken Lawns &amp; Gardens</a:t>
            </a:r>
            <a:endParaRPr b="1" sz="20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b="1" i="1" lang="en-US" sz="1800">
                <a:solidFill>
                  <a:schemeClr val="dk1"/>
                </a:solidFill>
                <a:latin typeface="Calibri"/>
                <a:ea typeface="Calibri"/>
                <a:cs typeface="Calibri"/>
                <a:sym typeface="Calibri"/>
              </a:rPr>
              <a:t>Is the drought killing your flowers, vegetable garden and lawn?</a:t>
            </a:r>
            <a:endParaRPr b="1" i="1"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There is a simple, reliable solution for fractions of a penny per gallon</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Like morning dew, extract water from the atmosphere</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Completely natural and environmentally friendly</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On-demand or continuous operation</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ctr">
              <a:spcBef>
                <a:spcPts val="0"/>
              </a:spcBef>
              <a:spcAft>
                <a:spcPts val="0"/>
              </a:spcAft>
              <a:buNone/>
            </a:pPr>
            <a:r>
              <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177" name="Google Shape;177;g29c34f263b3_0_54"/>
          <p:cNvSpPr txBox="1"/>
          <p:nvPr/>
        </p:nvSpPr>
        <p:spPr>
          <a:xfrm>
            <a:off x="0" y="2881575"/>
            <a:ext cx="8859300" cy="4402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solidFill>
                  <a:schemeClr val="dk1"/>
                </a:solidFill>
                <a:latin typeface="Calibri"/>
                <a:ea typeface="Calibri"/>
                <a:cs typeface="Calibri"/>
                <a:sym typeface="Calibri"/>
              </a:rPr>
              <a:t>Multiple Models Available to Meet Your Needs</a:t>
            </a:r>
            <a:endParaRPr b="1" sz="2000">
              <a:solidFill>
                <a:schemeClr val="dk1"/>
              </a:solidFill>
              <a:latin typeface="Calibri"/>
              <a:ea typeface="Calibri"/>
              <a:cs typeface="Calibri"/>
              <a:sym typeface="Calibri"/>
            </a:endParaRPr>
          </a:p>
          <a:p>
            <a:pPr indent="0" lvl="0" marL="0" rtl="0" algn="l">
              <a:spcBef>
                <a:spcPts val="0"/>
              </a:spcBef>
              <a:spcAft>
                <a:spcPts val="0"/>
              </a:spcAft>
              <a:buNone/>
            </a:pPr>
            <a:r>
              <a:t/>
            </a:r>
            <a:endParaRPr b="1" sz="2000">
              <a:solidFill>
                <a:schemeClr val="dk1"/>
              </a:solidFill>
              <a:latin typeface="Calibri"/>
              <a:ea typeface="Calibri"/>
              <a:cs typeface="Calibri"/>
              <a:sym typeface="Calibri"/>
            </a:endParaRPr>
          </a:p>
          <a:p>
            <a:pPr indent="0" lvl="0" marL="0" rtl="0" algn="l">
              <a:spcBef>
                <a:spcPts val="0"/>
              </a:spcBef>
              <a:spcAft>
                <a:spcPts val="0"/>
              </a:spcAft>
              <a:buNone/>
            </a:pPr>
            <a:r>
              <a:rPr b="1" lang="en-US" sz="2000">
                <a:solidFill>
                  <a:schemeClr val="dk1"/>
                </a:solidFill>
                <a:latin typeface="Calibri"/>
                <a:ea typeface="Calibri"/>
                <a:cs typeface="Calibri"/>
                <a:sym typeface="Calibri"/>
              </a:rPr>
              <a:t>Standard sizing 20 - 100 gallons per day</a:t>
            </a:r>
            <a:endParaRPr b="1" sz="20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Special request available for systems up to 1,000’s of gallons per day</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Footprint varies based on reservoir requested</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b="1" sz="2000">
              <a:solidFill>
                <a:schemeClr val="dk1"/>
              </a:solidFill>
              <a:latin typeface="Calibri"/>
              <a:ea typeface="Calibri"/>
              <a:cs typeface="Calibri"/>
              <a:sym typeface="Calibri"/>
            </a:endParaRPr>
          </a:p>
          <a:p>
            <a:pPr indent="0" lvl="0" marL="0" rtl="0" algn="l">
              <a:spcBef>
                <a:spcPts val="0"/>
              </a:spcBef>
              <a:spcAft>
                <a:spcPts val="0"/>
              </a:spcAft>
              <a:buNone/>
            </a:pPr>
            <a:r>
              <a:rPr b="1" lang="en-US" sz="2000">
                <a:solidFill>
                  <a:schemeClr val="dk1"/>
                </a:solidFill>
                <a:latin typeface="Calibri"/>
                <a:ea typeface="Calibri"/>
                <a:cs typeface="Calibri"/>
                <a:sym typeface="Calibri"/>
              </a:rPr>
              <a:t>Power Options</a:t>
            </a:r>
            <a:endParaRPr b="1" sz="20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110V</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Solar Panel</a:t>
            </a:r>
            <a:endParaRPr sz="1800">
              <a:solidFill>
                <a:schemeClr val="dk1"/>
              </a:solidFill>
              <a:latin typeface="Calibri"/>
              <a:ea typeface="Calibri"/>
              <a:cs typeface="Calibri"/>
              <a:sym typeface="Calibri"/>
            </a:endParaRPr>
          </a:p>
          <a:p>
            <a:pPr indent="-342900" lvl="0" marL="457200" rtl="0" algn="l">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Stored Energy for 24/7 Operations</a:t>
            </a:r>
            <a:endParaRPr sz="1800">
              <a:solidFill>
                <a:schemeClr val="dk1"/>
              </a:solidFill>
              <a:latin typeface="Calibri"/>
              <a:ea typeface="Calibri"/>
              <a:cs typeface="Calibri"/>
              <a:sym typeface="Calibri"/>
            </a:endParaRPr>
          </a:p>
          <a:p>
            <a:pPr indent="0" lvl="0" marL="457200" rtl="0" algn="l">
              <a:spcBef>
                <a:spcPts val="0"/>
              </a:spcBef>
              <a:spcAft>
                <a:spcPts val="0"/>
              </a:spcAft>
              <a:buNone/>
            </a:pPr>
            <a:r>
              <a:t/>
            </a:r>
            <a:endParaRPr sz="1800">
              <a:solidFill>
                <a:schemeClr val="dk1"/>
              </a:solidFill>
              <a:latin typeface="Calibri"/>
              <a:ea typeface="Calibri"/>
              <a:cs typeface="Calibri"/>
              <a:sym typeface="Calibri"/>
            </a:endParaRPr>
          </a:p>
          <a:p>
            <a:pPr indent="0" lvl="0" marL="0" rtl="0" algn="ctr">
              <a:spcBef>
                <a:spcPts val="0"/>
              </a:spcBef>
              <a:spcAft>
                <a:spcPts val="0"/>
              </a:spcAft>
              <a:buNone/>
            </a:pPr>
            <a:r>
              <a:rPr b="1" lang="en-US" sz="1800">
                <a:solidFill>
                  <a:schemeClr val="dk1"/>
                </a:solidFill>
                <a:latin typeface="Calibri"/>
                <a:ea typeface="Calibri"/>
                <a:cs typeface="Calibri"/>
                <a:sym typeface="Calibri"/>
              </a:rPr>
              <a:t>Efficient  | Simple | Safe | Plug and Operate</a:t>
            </a:r>
            <a:endParaRPr sz="18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b="1" sz="1800">
              <a:solidFill>
                <a:schemeClr val="dk1"/>
              </a:solidFill>
              <a:latin typeface="Calibri"/>
              <a:ea typeface="Calibri"/>
              <a:cs typeface="Calibri"/>
              <a:sym typeface="Calibri"/>
            </a:endParaRPr>
          </a:p>
          <a:p>
            <a:pPr indent="0" lvl="0" marL="0" rtl="0" algn="l">
              <a:spcBef>
                <a:spcPts val="0"/>
              </a:spcBef>
              <a:spcAft>
                <a:spcPts val="0"/>
              </a:spcAft>
              <a:buNone/>
            </a:pPr>
            <a:r>
              <a:t/>
            </a:r>
            <a:endParaRPr b="1" sz="1800">
              <a:solidFill>
                <a:schemeClr val="dk1"/>
              </a:solidFill>
              <a:latin typeface="Calibri"/>
              <a:ea typeface="Calibri"/>
              <a:cs typeface="Calibri"/>
              <a:sym typeface="Calibri"/>
            </a:endParaRPr>
          </a:p>
        </p:txBody>
      </p:sp>
      <p:sp>
        <p:nvSpPr>
          <p:cNvPr id="178" name="Google Shape;178;g29c34f263b3_0_54"/>
          <p:cNvSpPr txBox="1"/>
          <p:nvPr/>
        </p:nvSpPr>
        <p:spPr>
          <a:xfrm>
            <a:off x="9963100" y="3412275"/>
            <a:ext cx="2262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179" name="Google Shape;179;g29c34f263b3_0_54"/>
          <p:cNvSpPr/>
          <p:nvPr/>
        </p:nvSpPr>
        <p:spPr>
          <a:xfrm>
            <a:off x="8700975" y="1374650"/>
            <a:ext cx="2721900" cy="1748700"/>
          </a:xfrm>
          <a:prstGeom prst="rect">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i="1" lang="en-US" sz="2200">
                <a:solidFill>
                  <a:schemeClr val="dk1"/>
                </a:solidFill>
                <a:latin typeface="Calibri"/>
                <a:ea typeface="Calibri"/>
                <a:cs typeface="Calibri"/>
                <a:sym typeface="Calibri"/>
              </a:rPr>
              <a:t>Comes with distributive drip lines for your garden, flowers, vegetables, lawns and fountains</a:t>
            </a:r>
            <a:endParaRPr i="1" sz="2200">
              <a:solidFill>
                <a:schemeClr val="dk1"/>
              </a:solidFill>
              <a:latin typeface="Calibri"/>
              <a:ea typeface="Calibri"/>
              <a:cs typeface="Calibri"/>
              <a:sym typeface="Calibri"/>
            </a:endParaRPr>
          </a:p>
          <a:p>
            <a:pPr indent="0" lvl="0" marL="0" rtl="0" algn="ctr">
              <a:spcBef>
                <a:spcPts val="0"/>
              </a:spcBef>
              <a:spcAft>
                <a:spcPts val="0"/>
              </a:spcAft>
              <a:buNone/>
            </a:pPr>
            <a:r>
              <a:t/>
            </a:r>
            <a:endParaRPr>
              <a:latin typeface="Calibri"/>
              <a:ea typeface="Calibri"/>
              <a:cs typeface="Calibri"/>
              <a:sym typeface="Calibri"/>
            </a:endParaRPr>
          </a:p>
        </p:txBody>
      </p:sp>
      <p:pic>
        <p:nvPicPr>
          <p:cNvPr id="180" name="Google Shape;180;g29c34f263b3_0_54"/>
          <p:cNvPicPr preferRelativeResize="0"/>
          <p:nvPr/>
        </p:nvPicPr>
        <p:blipFill>
          <a:blip r:embed="rId3">
            <a:alphaModFix/>
          </a:blip>
          <a:stretch>
            <a:fillRect/>
          </a:stretch>
        </p:blipFill>
        <p:spPr>
          <a:xfrm>
            <a:off x="8399625" y="3420375"/>
            <a:ext cx="3324600" cy="3324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g29c34f263b3_0_64"/>
          <p:cNvSpPr txBox="1"/>
          <p:nvPr/>
        </p:nvSpPr>
        <p:spPr>
          <a:xfrm>
            <a:off x="287575" y="-36050"/>
            <a:ext cx="119043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Competitive Landscape shows WaterFaire is lower in cost, higher in GPD yield throughput</a:t>
            </a:r>
            <a:endParaRPr sz="2800">
              <a:solidFill>
                <a:schemeClr val="dk1"/>
              </a:solidFill>
              <a:latin typeface="Calibri"/>
              <a:ea typeface="Calibri"/>
              <a:cs typeface="Calibri"/>
              <a:sym typeface="Calibri"/>
            </a:endParaRPr>
          </a:p>
          <a:p>
            <a:pPr indent="0" lvl="0" marL="0" rtl="0" algn="ctr">
              <a:spcBef>
                <a:spcPts val="0"/>
              </a:spcBef>
              <a:spcAft>
                <a:spcPts val="0"/>
              </a:spcAft>
              <a:buNone/>
            </a:pPr>
            <a:r>
              <a:t/>
            </a:r>
            <a:endParaRPr sz="2800">
              <a:solidFill>
                <a:schemeClr val="dk1"/>
              </a:solidFill>
              <a:latin typeface="Calibri"/>
              <a:ea typeface="Calibri"/>
              <a:cs typeface="Calibri"/>
              <a:sym typeface="Calibri"/>
            </a:endParaRPr>
          </a:p>
        </p:txBody>
      </p:sp>
      <p:sp>
        <p:nvSpPr>
          <p:cNvPr id="186" name="Google Shape;186;g29c34f263b3_0_64"/>
          <p:cNvSpPr txBox="1"/>
          <p:nvPr/>
        </p:nvSpPr>
        <p:spPr>
          <a:xfrm>
            <a:off x="6065950" y="1274350"/>
            <a:ext cx="4379400" cy="1330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t/>
            </a:r>
            <a:endParaRPr sz="1100">
              <a:solidFill>
                <a:schemeClr val="dk1"/>
              </a:solidFill>
            </a:endParaRPr>
          </a:p>
          <a:p>
            <a:pPr indent="0" lvl="0" marL="0" rtl="0" algn="l">
              <a:spcBef>
                <a:spcPts val="1200"/>
              </a:spcBef>
              <a:spcAft>
                <a:spcPts val="0"/>
              </a:spcAft>
              <a:buNone/>
            </a:pPr>
            <a:r>
              <a:t/>
            </a:r>
            <a:endParaRPr sz="2800">
              <a:solidFill>
                <a:schemeClr val="dk1"/>
              </a:solidFill>
              <a:latin typeface="Calibri"/>
              <a:ea typeface="Calibri"/>
              <a:cs typeface="Calibri"/>
              <a:sym typeface="Calibri"/>
            </a:endParaRPr>
          </a:p>
        </p:txBody>
      </p:sp>
      <p:sp>
        <p:nvSpPr>
          <p:cNvPr id="187" name="Google Shape;187;g29c34f263b3_0_64"/>
          <p:cNvSpPr txBox="1"/>
          <p:nvPr/>
        </p:nvSpPr>
        <p:spPr>
          <a:xfrm>
            <a:off x="287575" y="1517650"/>
            <a:ext cx="4379400" cy="1454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t/>
            </a:r>
            <a:endParaRPr sz="1200">
              <a:solidFill>
                <a:schemeClr val="dk1"/>
              </a:solidFill>
              <a:latin typeface="Calibri"/>
              <a:ea typeface="Calibri"/>
              <a:cs typeface="Calibri"/>
              <a:sym typeface="Calibri"/>
            </a:endParaRPr>
          </a:p>
          <a:p>
            <a:pPr indent="0" lvl="0" marL="0" rtl="0" algn="l">
              <a:lnSpc>
                <a:spcPct val="115000"/>
              </a:lnSpc>
              <a:spcBef>
                <a:spcPts val="1200"/>
              </a:spcBef>
              <a:spcAft>
                <a:spcPts val="0"/>
              </a:spcAft>
              <a:buNone/>
            </a:pPr>
            <a:r>
              <a:t/>
            </a:r>
            <a:endParaRPr sz="1800">
              <a:solidFill>
                <a:schemeClr val="dk1"/>
              </a:solidFill>
              <a:latin typeface="Times New Roman"/>
              <a:ea typeface="Times New Roman"/>
              <a:cs typeface="Times New Roman"/>
              <a:sym typeface="Times New Roman"/>
            </a:endParaRPr>
          </a:p>
          <a:p>
            <a:pPr indent="0" lvl="0" marL="0" rtl="0" algn="l">
              <a:spcBef>
                <a:spcPts val="1200"/>
              </a:spcBef>
              <a:spcAft>
                <a:spcPts val="0"/>
              </a:spcAft>
              <a:buNone/>
            </a:pPr>
            <a:r>
              <a:t/>
            </a:r>
            <a:endParaRPr sz="2800">
              <a:solidFill>
                <a:schemeClr val="dk1"/>
              </a:solidFill>
              <a:latin typeface="Calibri"/>
              <a:ea typeface="Calibri"/>
              <a:cs typeface="Calibri"/>
              <a:sym typeface="Calibri"/>
            </a:endParaRPr>
          </a:p>
        </p:txBody>
      </p:sp>
      <p:sp>
        <p:nvSpPr>
          <p:cNvPr id="188" name="Google Shape;188;g29c34f263b3_0_64"/>
          <p:cNvSpPr txBox="1"/>
          <p:nvPr/>
        </p:nvSpPr>
        <p:spPr>
          <a:xfrm>
            <a:off x="7617250" y="763900"/>
            <a:ext cx="5265600" cy="981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t/>
            </a:r>
            <a:endParaRPr sz="1200">
              <a:solidFill>
                <a:schemeClr val="dk1"/>
              </a:solidFill>
              <a:latin typeface="Calibri"/>
              <a:ea typeface="Calibri"/>
              <a:cs typeface="Calibri"/>
              <a:sym typeface="Calibri"/>
            </a:endParaRPr>
          </a:p>
          <a:p>
            <a:pPr indent="0" lvl="0" marL="0" rtl="0" algn="l">
              <a:spcBef>
                <a:spcPts val="1200"/>
              </a:spcBef>
              <a:spcAft>
                <a:spcPts val="0"/>
              </a:spcAft>
              <a:buNone/>
            </a:pPr>
            <a:r>
              <a:t/>
            </a:r>
            <a:endParaRPr sz="2800">
              <a:solidFill>
                <a:schemeClr val="dk1"/>
              </a:solidFill>
              <a:latin typeface="Calibri"/>
              <a:ea typeface="Calibri"/>
              <a:cs typeface="Calibri"/>
              <a:sym typeface="Calibri"/>
            </a:endParaRPr>
          </a:p>
        </p:txBody>
      </p:sp>
      <p:sp>
        <p:nvSpPr>
          <p:cNvPr id="189" name="Google Shape;189;g29c34f263b3_0_64"/>
          <p:cNvSpPr/>
          <p:nvPr/>
        </p:nvSpPr>
        <p:spPr>
          <a:xfrm>
            <a:off x="287575" y="628650"/>
            <a:ext cx="6570425" cy="3562250"/>
          </a:xfrm>
          <a:prstGeom prst="flowChartPredefinedProcess">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US" sz="1200" u="sng">
                <a:solidFill>
                  <a:schemeClr val="hlink"/>
                </a:solidFill>
                <a:latin typeface="Calibri"/>
                <a:ea typeface="Calibri"/>
                <a:cs typeface="Calibri"/>
                <a:sym typeface="Calibri"/>
                <a:hlinkClick r:id="rId3"/>
              </a:rPr>
              <a:t>www.Source.co</a:t>
            </a:r>
            <a:r>
              <a:rPr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Solar-driven, grid-free, pristine </a:t>
            </a:r>
            <a:r>
              <a:rPr i="1" lang="en-US" sz="1200">
                <a:solidFill>
                  <a:schemeClr val="dk1"/>
                </a:solidFill>
                <a:latin typeface="Calibri"/>
                <a:ea typeface="Calibri"/>
                <a:cs typeface="Calibri"/>
                <a:sym typeface="Calibri"/>
              </a:rPr>
              <a:t>water</a:t>
            </a:r>
            <a:r>
              <a:rPr lang="en-US" sz="1200">
                <a:solidFill>
                  <a:schemeClr val="dk1"/>
                </a:solidFill>
                <a:latin typeface="Calibri"/>
                <a:ea typeface="Calibri"/>
                <a:cs typeface="Calibri"/>
                <a:sym typeface="Calibri"/>
              </a:rPr>
              <a:t>. Unleash the power of SOURCE® Hydropanels™. Pure </a:t>
            </a:r>
            <a:r>
              <a:rPr i="1" lang="en-US" sz="1200">
                <a:solidFill>
                  <a:schemeClr val="dk1"/>
                </a:solidFill>
                <a:latin typeface="Calibri"/>
                <a:ea typeface="Calibri"/>
                <a:cs typeface="Calibri"/>
                <a:sym typeface="Calibri"/>
              </a:rPr>
              <a:t>water from air</a:t>
            </a:r>
            <a:r>
              <a:rPr lang="en-US" sz="1200">
                <a:solidFill>
                  <a:schemeClr val="dk1"/>
                </a:solidFill>
                <a:latin typeface="Calibri"/>
                <a:ea typeface="Calibri"/>
                <a:cs typeface="Calibri"/>
                <a:sym typeface="Calibri"/>
              </a:rPr>
              <a:t> + sunlight. Say goodbye to grid dependency with Hydropanels™.</a:t>
            </a:r>
            <a:endParaRPr sz="1200">
              <a:solidFill>
                <a:schemeClr val="dk1"/>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rPr lang="en-US" sz="1200">
                <a:solidFill>
                  <a:schemeClr val="dk1"/>
                </a:solidFill>
                <a:latin typeface="Calibri"/>
                <a:ea typeface="Calibri"/>
                <a:cs typeface="Calibri"/>
                <a:sym typeface="Calibri"/>
              </a:rPr>
              <a:t>Cost is $2950. Claims daily production is 6 bottles of 16.9 oz per day. (</a:t>
            </a:r>
            <a:r>
              <a:rPr b="1" lang="en-US" sz="1200">
                <a:solidFill>
                  <a:srgbClr val="0000FF"/>
                </a:solidFill>
                <a:latin typeface="Calibri"/>
                <a:ea typeface="Calibri"/>
                <a:cs typeface="Calibri"/>
                <a:sym typeface="Calibri"/>
              </a:rPr>
              <a:t>Less than 1 GPD, which is 128 fluid ounces)</a:t>
            </a:r>
            <a:endParaRPr b="1" sz="1200">
              <a:solidFill>
                <a:srgbClr val="0000FF"/>
              </a:solidFill>
              <a:latin typeface="Calibri"/>
              <a:ea typeface="Calibri"/>
              <a:cs typeface="Calibri"/>
              <a:sym typeface="Calibri"/>
            </a:endParaRPr>
          </a:p>
          <a:p>
            <a:pPr indent="0" lvl="0" marL="0" rtl="0" algn="l">
              <a:lnSpc>
                <a:spcPct val="115000"/>
              </a:lnSpc>
              <a:spcBef>
                <a:spcPts val="1200"/>
              </a:spcBef>
              <a:spcAft>
                <a:spcPts val="1200"/>
              </a:spcAft>
              <a:buClr>
                <a:schemeClr val="dk1"/>
              </a:buClr>
              <a:buSzPts val="1100"/>
              <a:buFont typeface="Arial"/>
              <a:buNone/>
            </a:pPr>
            <a:r>
              <a:rPr lang="en-US" sz="1200">
                <a:solidFill>
                  <a:schemeClr val="dk1"/>
                </a:solidFill>
                <a:latin typeface="Calibri"/>
                <a:ea typeface="Calibri"/>
                <a:cs typeface="Calibri"/>
                <a:sym typeface="Calibri"/>
              </a:rPr>
              <a:t>*First panel including tank, home connection kit &amp; warranty. One (1) Hydropanel produces up to 6 bottles of water per day (16.9 oz bottles). Solar and environmental conditions will cause variations in production. For more information see our</a:t>
            </a:r>
            <a:r>
              <a:rPr lang="en-US" sz="1200">
                <a:solidFill>
                  <a:schemeClr val="dk1"/>
                </a:solidFill>
                <a:uFill>
                  <a:noFill/>
                </a:uFill>
                <a:latin typeface="Calibri"/>
                <a:ea typeface="Calibri"/>
                <a:cs typeface="Calibri"/>
                <a:sym typeface="Calibri"/>
                <a:hlinkClick r:id="rId4">
                  <a:extLst>
                    <a:ext uri="{A12FA001-AC4F-418D-AE19-62706E023703}">
                      <ahyp:hlinkClr val="tx"/>
                    </a:ext>
                  </a:extLst>
                </a:hlinkClick>
              </a:rPr>
              <a:t> </a:t>
            </a:r>
            <a:r>
              <a:rPr lang="en-US" sz="1200" u="sng">
                <a:solidFill>
                  <a:srgbClr val="262626"/>
                </a:solidFill>
                <a:latin typeface="Calibri"/>
                <a:ea typeface="Calibri"/>
                <a:cs typeface="Calibri"/>
                <a:sym typeface="Calibri"/>
                <a:hlinkClick r:id="rId5">
                  <a:extLst>
                    <a:ext uri="{A12FA001-AC4F-418D-AE19-62706E023703}">
                      <ahyp:hlinkClr val="tx"/>
                    </a:ext>
                  </a:extLst>
                </a:hlinkClick>
              </a:rPr>
              <a:t>FAQ</a:t>
            </a:r>
            <a:r>
              <a:rPr lang="en-US" sz="1200">
                <a:solidFill>
                  <a:schemeClr val="dk1"/>
                </a:solidFill>
                <a:latin typeface="Calibri"/>
                <a:ea typeface="Calibri"/>
                <a:cs typeface="Calibri"/>
                <a:sym typeface="Calibri"/>
              </a:rPr>
              <a:t> page. </a:t>
            </a:r>
            <a:r>
              <a:rPr baseline="30000" lang="en-US" sz="1200">
                <a:solidFill>
                  <a:schemeClr val="dk1"/>
                </a:solidFill>
                <a:latin typeface="Calibri"/>
                <a:ea typeface="Calibri"/>
                <a:cs typeface="Calibri"/>
                <a:sym typeface="Calibri"/>
              </a:rPr>
              <a:t>†</a:t>
            </a:r>
            <a:r>
              <a:rPr lang="en-US" sz="1200">
                <a:solidFill>
                  <a:schemeClr val="dk1"/>
                </a:solidFill>
                <a:latin typeface="Calibri"/>
                <a:ea typeface="Calibri"/>
                <a:cs typeface="Calibri"/>
                <a:sym typeface="Calibri"/>
              </a:rPr>
              <a:t>16.9 oz bottles. </a:t>
            </a:r>
            <a:r>
              <a:rPr baseline="30000" lang="en-US" sz="1200">
                <a:solidFill>
                  <a:schemeClr val="dk1"/>
                </a:solidFill>
                <a:latin typeface="Calibri"/>
                <a:ea typeface="Calibri"/>
                <a:cs typeface="Calibri"/>
                <a:sym typeface="Calibri"/>
              </a:rPr>
              <a:t>❂</a:t>
            </a:r>
            <a:r>
              <a:rPr lang="en-US" sz="1200">
                <a:solidFill>
                  <a:schemeClr val="dk1"/>
                </a:solidFill>
                <a:latin typeface="Calibri"/>
                <a:ea typeface="Calibri"/>
                <a:cs typeface="Calibri"/>
                <a:sym typeface="Calibri"/>
              </a:rPr>
              <a:t>10% of our net proceeds are used to improve water access worldwide. </a:t>
            </a:r>
            <a:endParaRPr>
              <a:latin typeface="Calibri"/>
              <a:ea typeface="Calibri"/>
              <a:cs typeface="Calibri"/>
              <a:sym typeface="Calibri"/>
            </a:endParaRPr>
          </a:p>
        </p:txBody>
      </p:sp>
      <p:sp>
        <p:nvSpPr>
          <p:cNvPr id="190" name="Google Shape;190;g29c34f263b3_0_64"/>
          <p:cNvSpPr/>
          <p:nvPr/>
        </p:nvSpPr>
        <p:spPr>
          <a:xfrm>
            <a:off x="3963574" y="4367575"/>
            <a:ext cx="5265600" cy="2321050"/>
          </a:xfrm>
          <a:prstGeom prst="flowChartPredefinedProcess">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None/>
            </a:pPr>
            <a:r>
              <a:rPr lang="en-US" sz="1200">
                <a:solidFill>
                  <a:schemeClr val="dk1"/>
                </a:solidFill>
                <a:latin typeface="Calibri"/>
                <a:ea typeface="Calibri"/>
                <a:cs typeface="Calibri"/>
                <a:sym typeface="Calibri"/>
              </a:rPr>
              <a:t>Skywell.com:</a:t>
            </a:r>
            <a:r>
              <a:rPr lang="en-US" sz="1200">
                <a:solidFill>
                  <a:schemeClr val="dk1"/>
                </a:solidFill>
                <a:uFill>
                  <a:noFill/>
                </a:uFill>
                <a:latin typeface="Calibri"/>
                <a:ea typeface="Calibri"/>
                <a:cs typeface="Calibri"/>
                <a:sym typeface="Calibri"/>
                <a:hlinkClick r:id="rId6">
                  <a:extLst>
                    <a:ext uri="{A12FA001-AC4F-418D-AE19-62706E023703}">
                      <ahyp:hlinkClr val="tx"/>
                    </a:ext>
                  </a:extLst>
                </a:hlinkClick>
              </a:rPr>
              <a:t> </a:t>
            </a:r>
            <a:r>
              <a:rPr lang="en-US" sz="1200" u="sng">
                <a:solidFill>
                  <a:schemeClr val="hlink"/>
                </a:solidFill>
                <a:latin typeface="Calibri"/>
                <a:ea typeface="Calibri"/>
                <a:cs typeface="Calibri"/>
                <a:sym typeface="Calibri"/>
                <a:hlinkClick r:id="rId7"/>
              </a:rPr>
              <a:t>https://tinyurl.com/kkxx79ws</a:t>
            </a:r>
            <a:endParaRPr sz="1200" u="sng">
              <a:solidFill>
                <a:schemeClr val="hlink"/>
              </a:solidFill>
              <a:latin typeface="Calibri"/>
              <a:ea typeface="Calibri"/>
              <a:cs typeface="Calibri"/>
              <a:sym typeface="Calibri"/>
            </a:endParaRPr>
          </a:p>
          <a:p>
            <a:pPr indent="0" lvl="0" marL="0" rtl="0" algn="l">
              <a:lnSpc>
                <a:spcPct val="115000"/>
              </a:lnSpc>
              <a:spcBef>
                <a:spcPts val="1200"/>
              </a:spcBef>
              <a:spcAft>
                <a:spcPts val="1200"/>
              </a:spcAft>
              <a:buNone/>
            </a:pPr>
            <a:r>
              <a:rPr lang="en-US" sz="1200">
                <a:solidFill>
                  <a:schemeClr val="dk1"/>
                </a:solidFill>
                <a:latin typeface="Calibri"/>
                <a:ea typeface="Calibri"/>
                <a:cs typeface="Calibri"/>
                <a:sym typeface="Calibri"/>
              </a:rPr>
              <a:t>Skywell does offer a larger atmospheric water generator capable of producing </a:t>
            </a:r>
            <a:r>
              <a:rPr b="1" lang="en-US" sz="1200">
                <a:solidFill>
                  <a:srgbClr val="0000FF"/>
                </a:solidFill>
                <a:latin typeface="Calibri"/>
                <a:ea typeface="Calibri"/>
                <a:cs typeface="Calibri"/>
                <a:sym typeface="Calibri"/>
              </a:rPr>
              <a:t>100 gallons of drinkable water per day. But the unit costs $28,000,</a:t>
            </a:r>
            <a:r>
              <a:rPr lang="en-US" sz="1200">
                <a:solidFill>
                  <a:srgbClr val="0000FF"/>
                </a:solidFill>
                <a:latin typeface="Calibri"/>
                <a:ea typeface="Calibri"/>
                <a:cs typeface="Calibri"/>
                <a:sym typeface="Calibri"/>
              </a:rPr>
              <a:t> </a:t>
            </a:r>
            <a:r>
              <a:rPr lang="en-US" sz="1200">
                <a:solidFill>
                  <a:schemeClr val="dk1"/>
                </a:solidFill>
                <a:latin typeface="Calibri"/>
                <a:ea typeface="Calibri"/>
                <a:cs typeface="Calibri"/>
                <a:sym typeface="Calibri"/>
              </a:rPr>
              <a:t>more than 10 times the smaller unit.</a:t>
            </a:r>
            <a:endParaRPr sz="1200">
              <a:solidFill>
                <a:schemeClr val="dk1"/>
              </a:solidFill>
              <a:latin typeface="Calibri"/>
              <a:ea typeface="Calibri"/>
              <a:cs typeface="Calibri"/>
              <a:sym typeface="Calibri"/>
            </a:endParaRPr>
          </a:p>
        </p:txBody>
      </p:sp>
      <p:sp>
        <p:nvSpPr>
          <p:cNvPr id="191" name="Google Shape;191;g29c34f263b3_0_64"/>
          <p:cNvSpPr/>
          <p:nvPr/>
        </p:nvSpPr>
        <p:spPr>
          <a:xfrm>
            <a:off x="6920350" y="628650"/>
            <a:ext cx="5778375" cy="3362650"/>
          </a:xfrm>
          <a:prstGeom prst="flowChartPredefinedProcess">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2400"/>
              </a:spcBef>
              <a:spcAft>
                <a:spcPts val="0"/>
              </a:spcAft>
              <a:buNone/>
            </a:pPr>
            <a:r>
              <a:rPr lang="en-US" sz="1200" u="sng">
                <a:solidFill>
                  <a:schemeClr val="hlink"/>
                </a:solidFill>
                <a:latin typeface="Calibri"/>
                <a:ea typeface="Calibri"/>
                <a:cs typeface="Calibri"/>
                <a:sym typeface="Calibri"/>
                <a:hlinkClick r:id="rId8"/>
              </a:rPr>
              <a:t>www.</a:t>
            </a:r>
            <a:r>
              <a:rPr lang="en-US" sz="1200" u="sng">
                <a:solidFill>
                  <a:schemeClr val="hlink"/>
                </a:solidFill>
                <a:latin typeface="Calibri"/>
                <a:ea typeface="Calibri"/>
                <a:cs typeface="Calibri"/>
                <a:sym typeface="Calibri"/>
                <a:hlinkClick r:id="rId9"/>
              </a:rPr>
              <a:t>Aquaria.co</a:t>
            </a:r>
            <a:r>
              <a:rPr lang="en-US" sz="1200">
                <a:solidFill>
                  <a:schemeClr val="dk1"/>
                </a:solidFill>
                <a:latin typeface="Calibri"/>
                <a:ea typeface="Calibri"/>
                <a:cs typeface="Calibri"/>
                <a:sym typeface="Calibri"/>
              </a:rPr>
              <a:t> Hydropixel</a:t>
            </a:r>
            <a:endParaRPr sz="1200">
              <a:solidFill>
                <a:schemeClr val="dk1"/>
              </a:solidFill>
              <a:latin typeface="Calibri"/>
              <a:ea typeface="Calibri"/>
              <a:cs typeface="Calibri"/>
              <a:sym typeface="Calibri"/>
            </a:endParaRPr>
          </a:p>
          <a:p>
            <a:pPr indent="0" lvl="0" marL="0" rtl="0" algn="l">
              <a:lnSpc>
                <a:spcPct val="115000"/>
              </a:lnSpc>
              <a:spcBef>
                <a:spcPts val="1200"/>
              </a:spcBef>
              <a:spcAft>
                <a:spcPts val="0"/>
              </a:spcAft>
              <a:buNone/>
            </a:pPr>
            <a:r>
              <a:rPr lang="en-US" sz="1200">
                <a:solidFill>
                  <a:schemeClr val="dk1"/>
                </a:solidFill>
                <a:latin typeface="Calibri"/>
                <a:ea typeface="Calibri"/>
                <a:cs typeface="Calibri"/>
                <a:sym typeface="Calibri"/>
              </a:rPr>
              <a:t>Regular price  $3,699.00</a:t>
            </a:r>
            <a:endParaRPr sz="1200">
              <a:solidFill>
                <a:schemeClr val="dk1"/>
              </a:solidFill>
              <a:latin typeface="Calibri"/>
              <a:ea typeface="Calibri"/>
              <a:cs typeface="Calibri"/>
              <a:sym typeface="Calibri"/>
            </a:endParaRPr>
          </a:p>
          <a:p>
            <a:pPr indent="0" lvl="0" marL="0" rtl="0" algn="l">
              <a:lnSpc>
                <a:spcPct val="115000"/>
              </a:lnSpc>
              <a:spcBef>
                <a:spcPts val="1200"/>
              </a:spcBef>
              <a:spcAft>
                <a:spcPts val="1200"/>
              </a:spcAft>
              <a:buNone/>
            </a:pPr>
            <a:r>
              <a:rPr lang="en-US" sz="1200">
                <a:solidFill>
                  <a:schemeClr val="dk1"/>
                </a:solidFill>
                <a:latin typeface="Calibri"/>
                <a:ea typeface="Calibri"/>
                <a:cs typeface="Calibri"/>
                <a:sym typeface="Calibri"/>
              </a:rPr>
              <a:t>Operating Range - ≥60°C / Humidity ≥25% RH</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 Water Tank: 52L / 14Gal (internal storage tank)</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 Dispensing Options: Cold Water</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 Operation Sound Level: ≤58Db</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 Power Supply: 110V (220V available upon inquiry)</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 Operating Power: 1250W</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 Frequency: 50Hz</a:t>
            </a:r>
            <a:br>
              <a:rPr lang="en-US"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p:txBody>
      </p:sp>
      <p:pic>
        <p:nvPicPr>
          <p:cNvPr id="192" name="Google Shape;192;g29c34f263b3_0_64"/>
          <p:cNvPicPr preferRelativeResize="0"/>
          <p:nvPr/>
        </p:nvPicPr>
        <p:blipFill>
          <a:blip r:embed="rId10">
            <a:alphaModFix/>
          </a:blip>
          <a:stretch>
            <a:fillRect/>
          </a:stretch>
        </p:blipFill>
        <p:spPr>
          <a:xfrm>
            <a:off x="10258925" y="896325"/>
            <a:ext cx="1825414" cy="2362300"/>
          </a:xfrm>
          <a:prstGeom prst="rect">
            <a:avLst/>
          </a:prstGeom>
          <a:noFill/>
          <a:ln>
            <a:noFill/>
          </a:ln>
        </p:spPr>
      </p:pic>
      <p:pic>
        <p:nvPicPr>
          <p:cNvPr id="193" name="Google Shape;193;g29c34f263b3_0_64"/>
          <p:cNvPicPr preferRelativeResize="0"/>
          <p:nvPr/>
        </p:nvPicPr>
        <p:blipFill>
          <a:blip r:embed="rId11">
            <a:alphaModFix/>
          </a:blip>
          <a:stretch>
            <a:fillRect/>
          </a:stretch>
        </p:blipFill>
        <p:spPr>
          <a:xfrm>
            <a:off x="809625" y="4229850"/>
            <a:ext cx="2705101" cy="2285250"/>
          </a:xfrm>
          <a:prstGeom prst="rect">
            <a:avLst/>
          </a:prstGeom>
          <a:noFill/>
          <a:ln>
            <a:noFill/>
          </a:ln>
        </p:spPr>
      </p:pic>
      <p:pic>
        <p:nvPicPr>
          <p:cNvPr id="194" name="Google Shape;194;g29c34f263b3_0_64"/>
          <p:cNvPicPr preferRelativeResize="0"/>
          <p:nvPr/>
        </p:nvPicPr>
        <p:blipFill>
          <a:blip r:embed="rId12">
            <a:alphaModFix/>
          </a:blip>
          <a:stretch>
            <a:fillRect/>
          </a:stretch>
        </p:blipFill>
        <p:spPr>
          <a:xfrm>
            <a:off x="8565438" y="4482775"/>
            <a:ext cx="3369226" cy="20906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pic>
        <p:nvPicPr>
          <p:cNvPr id="199" name="Google Shape;199;g29caa7b54d2_0_6"/>
          <p:cNvPicPr preferRelativeResize="0"/>
          <p:nvPr/>
        </p:nvPicPr>
        <p:blipFill>
          <a:blip r:embed="rId3">
            <a:alphaModFix/>
          </a:blip>
          <a:stretch>
            <a:fillRect/>
          </a:stretch>
        </p:blipFill>
        <p:spPr>
          <a:xfrm>
            <a:off x="152400" y="152400"/>
            <a:ext cx="11650134" cy="655320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pic>
        <p:nvPicPr>
          <p:cNvPr id="204" name="Google Shape;204;g29caa7b54d2_0_10"/>
          <p:cNvPicPr preferRelativeResize="0"/>
          <p:nvPr/>
        </p:nvPicPr>
        <p:blipFill>
          <a:blip r:embed="rId3">
            <a:alphaModFix/>
          </a:blip>
          <a:stretch>
            <a:fillRect/>
          </a:stretch>
        </p:blipFill>
        <p:spPr>
          <a:xfrm>
            <a:off x="152400" y="152400"/>
            <a:ext cx="11650134" cy="65532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g29caa7b54d2_0_14"/>
          <p:cNvPicPr preferRelativeResize="0"/>
          <p:nvPr/>
        </p:nvPicPr>
        <p:blipFill>
          <a:blip r:embed="rId3">
            <a:alphaModFix/>
          </a:blip>
          <a:stretch>
            <a:fillRect/>
          </a:stretch>
        </p:blipFill>
        <p:spPr>
          <a:xfrm>
            <a:off x="152400" y="152400"/>
            <a:ext cx="11650134" cy="65532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id="214" name="Google Shape;214;g29caa7b54d2_0_18"/>
          <p:cNvPicPr preferRelativeResize="0"/>
          <p:nvPr/>
        </p:nvPicPr>
        <p:blipFill>
          <a:blip r:embed="rId3">
            <a:alphaModFix/>
          </a:blip>
          <a:stretch>
            <a:fillRect/>
          </a:stretch>
        </p:blipFill>
        <p:spPr>
          <a:xfrm>
            <a:off x="152400" y="152400"/>
            <a:ext cx="11650134" cy="65532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id="219" name="Google Shape;219;g29caa7b54d2_0_22"/>
          <p:cNvPicPr preferRelativeResize="0"/>
          <p:nvPr/>
        </p:nvPicPr>
        <p:blipFill>
          <a:blip r:embed="rId3">
            <a:alphaModFix/>
          </a:blip>
          <a:stretch>
            <a:fillRect/>
          </a:stretch>
        </p:blipFill>
        <p:spPr>
          <a:xfrm>
            <a:off x="152400" y="152400"/>
            <a:ext cx="11650134" cy="65532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g29c614dd937_4_4"/>
          <p:cNvSpPr txBox="1"/>
          <p:nvPr/>
        </p:nvSpPr>
        <p:spPr>
          <a:xfrm>
            <a:off x="0" y="59000"/>
            <a:ext cx="12944100" cy="67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000">
                <a:solidFill>
                  <a:schemeClr val="dk1"/>
                </a:solidFill>
                <a:latin typeface="Playfair Display"/>
                <a:ea typeface="Playfair Display"/>
                <a:cs typeface="Playfair Display"/>
                <a:sym typeface="Playfair Display"/>
              </a:rPr>
              <a:t>Bringing Water to Local Communities.</a:t>
            </a:r>
            <a:endParaRPr sz="3000">
              <a:solidFill>
                <a:schemeClr val="dk1"/>
              </a:solidFill>
              <a:latin typeface="Playfair Display"/>
              <a:ea typeface="Playfair Display"/>
              <a:cs typeface="Playfair Display"/>
              <a:sym typeface="Playfair Display"/>
            </a:endParaRPr>
          </a:p>
          <a:p>
            <a:pPr indent="0" lvl="0" marL="0" rtl="0" algn="l">
              <a:spcBef>
                <a:spcPts val="0"/>
              </a:spcBef>
              <a:spcAft>
                <a:spcPts val="0"/>
              </a:spcAft>
              <a:buNone/>
            </a:pPr>
            <a:r>
              <a:rPr lang="en-US" sz="2800">
                <a:solidFill>
                  <a:schemeClr val="dk1"/>
                </a:solidFill>
                <a:latin typeface="Calibri"/>
                <a:ea typeface="Calibri"/>
                <a:cs typeface="Calibri"/>
                <a:sym typeface="Calibri"/>
              </a:rPr>
              <a:t>For Ordering, Further Information, and Distributor Applications:</a:t>
            </a:r>
            <a:endParaRPr sz="2800">
              <a:solidFill>
                <a:schemeClr val="dk1"/>
              </a:solidFill>
              <a:latin typeface="Calibri"/>
              <a:ea typeface="Calibri"/>
              <a:cs typeface="Calibri"/>
              <a:sym typeface="Calibri"/>
            </a:endParaRPr>
          </a:p>
          <a:p>
            <a:pPr indent="0" lvl="0" marL="0" rtl="0" algn="l">
              <a:spcBef>
                <a:spcPts val="0"/>
              </a:spcBef>
              <a:spcAft>
                <a:spcPts val="0"/>
              </a:spcAft>
              <a:buNone/>
            </a:pPr>
            <a:r>
              <a:rPr lang="en-US" sz="2800">
                <a:solidFill>
                  <a:schemeClr val="dk1"/>
                </a:solidFill>
                <a:latin typeface="Calibri"/>
                <a:ea typeface="Calibri"/>
                <a:cs typeface="Calibri"/>
                <a:sym typeface="Calibri"/>
              </a:rPr>
              <a:t>Call 1-800-4 FUTURE</a:t>
            </a:r>
            <a:endParaRPr sz="2800">
              <a:solidFill>
                <a:schemeClr val="dk1"/>
              </a:solidFill>
              <a:latin typeface="Calibri"/>
              <a:ea typeface="Calibri"/>
              <a:cs typeface="Calibri"/>
              <a:sym typeface="Calibri"/>
            </a:endParaRPr>
          </a:p>
          <a:p>
            <a:pPr indent="0" lvl="0" marL="0" rtl="0" algn="l">
              <a:spcBef>
                <a:spcPts val="0"/>
              </a:spcBef>
              <a:spcAft>
                <a:spcPts val="0"/>
              </a:spcAft>
              <a:buNone/>
            </a:pPr>
            <a:r>
              <a:rPr lang="en-US" sz="2800">
                <a:solidFill>
                  <a:schemeClr val="dk1"/>
                </a:solidFill>
                <a:latin typeface="Calibri"/>
                <a:ea typeface="Calibri"/>
                <a:cs typeface="Calibri"/>
                <a:sym typeface="Calibri"/>
              </a:rPr>
              <a:t>or email </a:t>
            </a:r>
            <a:r>
              <a:rPr lang="en-US" sz="2800" u="sng">
                <a:solidFill>
                  <a:schemeClr val="hlink"/>
                </a:solidFill>
                <a:latin typeface="Calibri"/>
                <a:ea typeface="Calibri"/>
                <a:cs typeface="Calibri"/>
                <a:sym typeface="Calibri"/>
                <a:hlinkClick r:id="rId3"/>
              </a:rPr>
              <a:t>orders@coretechdev.com</a:t>
            </a:r>
            <a:endParaRPr sz="2800">
              <a:solidFill>
                <a:schemeClr val="dk1"/>
              </a:solidFill>
              <a:latin typeface="Calibri"/>
              <a:ea typeface="Calibri"/>
              <a:cs typeface="Calibri"/>
              <a:sym typeface="Calibri"/>
            </a:endParaRPr>
          </a:p>
          <a:p>
            <a:pPr indent="0" lvl="0" marL="0" rtl="0" algn="l">
              <a:spcBef>
                <a:spcPts val="0"/>
              </a:spcBef>
              <a:spcAft>
                <a:spcPts val="0"/>
              </a:spcAft>
              <a:buNone/>
            </a:pPr>
            <a:r>
              <a:t/>
            </a:r>
            <a:endParaRPr sz="2800">
              <a:solidFill>
                <a:schemeClr val="dk1"/>
              </a:solidFill>
              <a:latin typeface="Calibri"/>
              <a:ea typeface="Calibri"/>
              <a:cs typeface="Calibri"/>
              <a:sym typeface="Calibri"/>
            </a:endParaRPr>
          </a:p>
          <a:p>
            <a:pPr indent="0" lvl="0" marL="0" rtl="0" algn="l">
              <a:spcBef>
                <a:spcPts val="0"/>
              </a:spcBef>
              <a:spcAft>
                <a:spcPts val="0"/>
              </a:spcAft>
              <a:buNone/>
            </a:pPr>
            <a:r>
              <a:t/>
            </a:r>
            <a:endParaRPr sz="2800">
              <a:solidFill>
                <a:schemeClr val="dk1"/>
              </a:solidFill>
              <a:latin typeface="Calibri"/>
              <a:ea typeface="Calibri"/>
              <a:cs typeface="Calibri"/>
              <a:sym typeface="Calibri"/>
            </a:endParaRPr>
          </a:p>
        </p:txBody>
      </p:sp>
      <p:pic>
        <p:nvPicPr>
          <p:cNvPr descr="images of water" id="225" name="Google Shape;225;g29c614dd937_4_4"/>
          <p:cNvPicPr preferRelativeResize="0"/>
          <p:nvPr/>
        </p:nvPicPr>
        <p:blipFill>
          <a:blip r:embed="rId4">
            <a:alphaModFix/>
          </a:blip>
          <a:stretch>
            <a:fillRect/>
          </a:stretch>
        </p:blipFill>
        <p:spPr>
          <a:xfrm>
            <a:off x="7866275" y="1799300"/>
            <a:ext cx="4065175" cy="2035301"/>
          </a:xfrm>
          <a:prstGeom prst="rect">
            <a:avLst/>
          </a:prstGeom>
          <a:noFill/>
          <a:ln>
            <a:noFill/>
          </a:ln>
        </p:spPr>
      </p:pic>
      <p:pic>
        <p:nvPicPr>
          <p:cNvPr descr="world water day 2018 images" id="226" name="Google Shape;226;g29c614dd937_4_4"/>
          <p:cNvPicPr preferRelativeResize="0"/>
          <p:nvPr/>
        </p:nvPicPr>
        <p:blipFill>
          <a:blip r:embed="rId5">
            <a:alphaModFix/>
          </a:blip>
          <a:stretch>
            <a:fillRect/>
          </a:stretch>
        </p:blipFill>
        <p:spPr>
          <a:xfrm>
            <a:off x="8571175" y="3834600"/>
            <a:ext cx="3360279" cy="2274576"/>
          </a:xfrm>
          <a:prstGeom prst="rect">
            <a:avLst/>
          </a:prstGeom>
          <a:noFill/>
          <a:ln>
            <a:noFill/>
          </a:ln>
        </p:spPr>
      </p:pic>
      <p:pic>
        <p:nvPicPr>
          <p:cNvPr id="227" name="Google Shape;227;g29c614dd937_4_4"/>
          <p:cNvPicPr preferRelativeResize="0"/>
          <p:nvPr/>
        </p:nvPicPr>
        <p:blipFill>
          <a:blip r:embed="rId6">
            <a:alphaModFix/>
          </a:blip>
          <a:stretch>
            <a:fillRect/>
          </a:stretch>
        </p:blipFill>
        <p:spPr>
          <a:xfrm>
            <a:off x="71900" y="2673675"/>
            <a:ext cx="4986350" cy="36001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2"/>
          <p:cNvSpPr txBox="1"/>
          <p:nvPr/>
        </p:nvSpPr>
        <p:spPr>
          <a:xfrm>
            <a:off x="570175" y="288325"/>
            <a:ext cx="6143700" cy="7788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000" u="none" cap="none" strike="noStrike">
                <a:solidFill>
                  <a:srgbClr val="1C244B"/>
                </a:solidFill>
                <a:latin typeface="Calibri"/>
                <a:ea typeface="Calibri"/>
                <a:cs typeface="Calibri"/>
                <a:sym typeface="Calibri"/>
              </a:rPr>
              <a:t>WaterFaire Sol</a:t>
            </a:r>
            <a:r>
              <a:rPr b="1" lang="en-US" sz="2000">
                <a:solidFill>
                  <a:srgbClr val="1C244B"/>
                </a:solidFill>
                <a:latin typeface="Calibri"/>
                <a:ea typeface="Calibri"/>
                <a:cs typeface="Calibri"/>
                <a:sym typeface="Calibri"/>
              </a:rPr>
              <a:t>ves Fresh Water Supply Needs</a:t>
            </a:r>
            <a:endParaRPr b="1" sz="2000">
              <a:solidFill>
                <a:srgbClr val="1C244B"/>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i="1" lang="en-US" sz="2300">
                <a:solidFill>
                  <a:schemeClr val="dk1"/>
                </a:solidFill>
                <a:latin typeface="Calibri"/>
                <a:ea typeface="Calibri"/>
                <a:cs typeface="Calibri"/>
                <a:sym typeface="Calibri"/>
              </a:rPr>
              <a:t>R</a:t>
            </a:r>
            <a:r>
              <a:rPr i="1" lang="en-US" sz="2300">
                <a:solidFill>
                  <a:schemeClr val="dk1"/>
                </a:solidFill>
                <a:latin typeface="Calibri"/>
                <a:ea typeface="Calibri"/>
                <a:cs typeface="Calibri"/>
                <a:sym typeface="Calibri"/>
              </a:rPr>
              <a:t>equirements:</a:t>
            </a:r>
            <a:endParaRPr i="1" sz="2300">
              <a:solidFill>
                <a:schemeClr val="dk1"/>
              </a:solidFill>
              <a:latin typeface="Calibri"/>
              <a:ea typeface="Calibri"/>
              <a:cs typeface="Calibri"/>
              <a:sym typeface="Calibri"/>
            </a:endParaRPr>
          </a:p>
          <a:p>
            <a:pPr indent="-374650" lvl="0" marL="457200" rtl="0" algn="l">
              <a:spcBef>
                <a:spcPts val="0"/>
              </a:spcBef>
              <a:spcAft>
                <a:spcPts val="0"/>
              </a:spcAft>
              <a:buClr>
                <a:schemeClr val="dk1"/>
              </a:buClr>
              <a:buSzPts val="2300"/>
              <a:buFont typeface="Calibri"/>
              <a:buChar char="●"/>
            </a:pPr>
            <a:r>
              <a:rPr i="1" lang="en-US" sz="2300">
                <a:solidFill>
                  <a:schemeClr val="dk1"/>
                </a:solidFill>
                <a:latin typeface="Calibri"/>
                <a:ea typeface="Calibri"/>
                <a:cs typeface="Calibri"/>
                <a:sym typeface="Calibri"/>
              </a:rPr>
              <a:t>Proximity to an ocean 100-150 miles away, or large body of water 10-20 miles away.</a:t>
            </a:r>
            <a:endParaRPr i="1" sz="2300">
              <a:solidFill>
                <a:schemeClr val="dk1"/>
              </a:solidFill>
              <a:latin typeface="Calibri"/>
              <a:ea typeface="Calibri"/>
              <a:cs typeface="Calibri"/>
              <a:sym typeface="Calibri"/>
            </a:endParaRPr>
          </a:p>
          <a:p>
            <a:pPr indent="-374650" lvl="0" marL="457200" rtl="0" algn="l">
              <a:spcBef>
                <a:spcPts val="0"/>
              </a:spcBef>
              <a:spcAft>
                <a:spcPts val="0"/>
              </a:spcAft>
              <a:buClr>
                <a:schemeClr val="dk1"/>
              </a:buClr>
              <a:buSzPts val="2300"/>
              <a:buFont typeface="Calibri"/>
              <a:buChar char="●"/>
            </a:pPr>
            <a:r>
              <a:rPr i="1" lang="en-US" sz="2300">
                <a:solidFill>
                  <a:schemeClr val="dk1"/>
                </a:solidFill>
                <a:latin typeface="Calibri"/>
                <a:ea typeface="Calibri"/>
                <a:cs typeface="Calibri"/>
                <a:sym typeface="Calibri"/>
              </a:rPr>
              <a:t>Atmospheric water is available, even in deserts like Northern Africa and the Middle East, when close to Ocean. See global dew point map link page 11.</a:t>
            </a:r>
            <a:endParaRPr b="1" sz="1500">
              <a:solidFill>
                <a:srgbClr val="1C244B"/>
              </a:solidFill>
              <a:latin typeface="Calibri"/>
              <a:ea typeface="Calibri"/>
              <a:cs typeface="Calibri"/>
              <a:sym typeface="Calibri"/>
            </a:endParaRPr>
          </a:p>
          <a:p>
            <a:pPr indent="0" lvl="0" marL="0" marR="0" rtl="0" algn="l">
              <a:spcBef>
                <a:spcPts val="0"/>
              </a:spcBef>
              <a:spcAft>
                <a:spcPts val="0"/>
              </a:spcAft>
              <a:buNone/>
            </a:pPr>
            <a:r>
              <a:t/>
            </a:r>
            <a:endParaRPr b="1" sz="1300">
              <a:solidFill>
                <a:srgbClr val="1C244B"/>
              </a:solidFill>
              <a:latin typeface="Calibri"/>
              <a:ea typeface="Calibri"/>
              <a:cs typeface="Calibri"/>
              <a:sym typeface="Calibri"/>
            </a:endParaRPr>
          </a:p>
          <a:p>
            <a:pPr indent="0" lvl="0" marL="0" marR="0" rtl="0" algn="l">
              <a:spcBef>
                <a:spcPts val="0"/>
              </a:spcBef>
              <a:spcAft>
                <a:spcPts val="0"/>
              </a:spcAft>
              <a:buNone/>
            </a:pPr>
            <a:r>
              <a:rPr i="0" lang="en-US" sz="1800" u="none" cap="none" strike="noStrike">
                <a:solidFill>
                  <a:srgbClr val="324A6D"/>
                </a:solidFill>
                <a:latin typeface="Calibri"/>
                <a:ea typeface="Calibri"/>
                <a:cs typeface="Calibri"/>
                <a:sym typeface="Calibri"/>
              </a:rPr>
              <a:t>Water From Air technology by WaterFaire provides an efficient, economical way to collect water from the atmosphere for home and personal use, as well as yard and garden irrigation. Our proprietary added potable drinking water unit adds the steps to assure safe drinking water for the entire family.  </a:t>
            </a:r>
            <a:endParaRPr>
              <a:latin typeface="Calibri"/>
              <a:ea typeface="Calibri"/>
              <a:cs typeface="Calibri"/>
              <a:sym typeface="Calibri"/>
            </a:endParaRPr>
          </a:p>
          <a:p>
            <a:pPr indent="0" lvl="0" marL="0" marR="0" rtl="0" algn="l">
              <a:spcBef>
                <a:spcPts val="0"/>
              </a:spcBef>
              <a:spcAft>
                <a:spcPts val="0"/>
              </a:spcAft>
              <a:buNone/>
            </a:pPr>
            <a:r>
              <a:t/>
            </a:r>
            <a:endParaRPr i="0" sz="1800" u="none" cap="none" strike="noStrike">
              <a:solidFill>
                <a:srgbClr val="324A6D"/>
              </a:solidFill>
              <a:latin typeface="Calibri"/>
              <a:ea typeface="Calibri"/>
              <a:cs typeface="Calibri"/>
              <a:sym typeface="Calibri"/>
            </a:endParaRPr>
          </a:p>
          <a:p>
            <a:pPr indent="0" lvl="0" marL="0" marR="0" rtl="0" algn="l">
              <a:spcBef>
                <a:spcPts val="0"/>
              </a:spcBef>
              <a:spcAft>
                <a:spcPts val="0"/>
              </a:spcAft>
              <a:buNone/>
            </a:pPr>
            <a:r>
              <a:rPr i="0" lang="en-US" sz="1800" u="none" cap="none" strike="noStrike">
                <a:solidFill>
                  <a:srgbClr val="324A6D"/>
                </a:solidFill>
                <a:latin typeface="Calibri"/>
                <a:ea typeface="Calibri"/>
                <a:cs typeface="Calibri"/>
                <a:sym typeface="Calibri"/>
              </a:rPr>
              <a:t>Water from air technology saves running expensive irrigation lines from main water lines to isolated garden areas, which opens up  for growing on otherwise unusable land.</a:t>
            </a:r>
            <a:endParaRPr>
              <a:latin typeface="Calibri"/>
              <a:ea typeface="Calibri"/>
              <a:cs typeface="Calibri"/>
              <a:sym typeface="Calibri"/>
            </a:endParaRPr>
          </a:p>
          <a:p>
            <a:pPr indent="0" lvl="0" marL="0" marR="0" rtl="0" algn="l">
              <a:spcBef>
                <a:spcPts val="0"/>
              </a:spcBef>
              <a:spcAft>
                <a:spcPts val="0"/>
              </a:spcAft>
              <a:buNone/>
            </a:pPr>
            <a:r>
              <a:t/>
            </a:r>
            <a:endParaRPr i="0" sz="1800" u="none" cap="none" strike="noStrike">
              <a:solidFill>
                <a:srgbClr val="324A6D"/>
              </a:solidFill>
              <a:latin typeface="Calibri"/>
              <a:ea typeface="Calibri"/>
              <a:cs typeface="Calibri"/>
              <a:sym typeface="Calibri"/>
            </a:endParaRPr>
          </a:p>
          <a:p>
            <a:pPr indent="0" lvl="0" marL="0" marR="0" rtl="0" algn="l">
              <a:spcBef>
                <a:spcPts val="0"/>
              </a:spcBef>
              <a:spcAft>
                <a:spcPts val="0"/>
              </a:spcAft>
              <a:buNone/>
            </a:pPr>
            <a:r>
              <a:rPr i="0" lang="en-US" sz="1800" u="none" cap="none" strike="noStrike">
                <a:solidFill>
                  <a:srgbClr val="324A6D"/>
                </a:solidFill>
                <a:latin typeface="Calibri"/>
                <a:ea typeface="Calibri"/>
                <a:cs typeface="Calibri"/>
                <a:sym typeface="Calibri"/>
              </a:rPr>
              <a:t>This can scale t</a:t>
            </a:r>
            <a:r>
              <a:rPr lang="en-US" sz="1800">
                <a:solidFill>
                  <a:srgbClr val="324A6D"/>
                </a:solidFill>
                <a:latin typeface="Calibri"/>
                <a:ea typeface="Calibri"/>
                <a:cs typeface="Calibri"/>
                <a:sym typeface="Calibri"/>
              </a:rPr>
              <a:t>o</a:t>
            </a:r>
            <a:r>
              <a:rPr i="0" lang="en-US" sz="1800" u="none" cap="none" strike="noStrike">
                <a:solidFill>
                  <a:srgbClr val="324A6D"/>
                </a:solidFill>
                <a:latin typeface="Calibri"/>
                <a:ea typeface="Calibri"/>
                <a:cs typeface="Calibri"/>
                <a:sym typeface="Calibri"/>
              </a:rPr>
              <a:t> apply</a:t>
            </a:r>
            <a:r>
              <a:rPr lang="en-US" sz="1800">
                <a:solidFill>
                  <a:srgbClr val="324A6D"/>
                </a:solidFill>
                <a:latin typeface="Calibri"/>
                <a:ea typeface="Calibri"/>
                <a:cs typeface="Calibri"/>
                <a:sym typeface="Calibri"/>
              </a:rPr>
              <a:t> to:</a:t>
            </a:r>
            <a:r>
              <a:rPr i="0" lang="en-US" sz="1800" u="none" cap="none" strike="noStrike">
                <a:solidFill>
                  <a:srgbClr val="324A6D"/>
                </a:solidFill>
                <a:latin typeface="Calibri"/>
                <a:ea typeface="Calibri"/>
                <a:cs typeface="Calibri"/>
                <a:sym typeface="Calibri"/>
              </a:rPr>
              <a:t> parks, public/private retreats, remote homesteads, and recreation</a:t>
            </a:r>
            <a:r>
              <a:rPr lang="en-US" sz="1800">
                <a:solidFill>
                  <a:srgbClr val="324A6D"/>
                </a:solidFill>
                <a:latin typeface="Calibri"/>
                <a:ea typeface="Calibri"/>
                <a:cs typeface="Calibri"/>
                <a:sym typeface="Calibri"/>
              </a:rPr>
              <a:t> as well as</a:t>
            </a:r>
            <a:r>
              <a:rPr i="0" lang="en-US" sz="1800" u="none" cap="none" strike="noStrike">
                <a:solidFill>
                  <a:srgbClr val="324A6D"/>
                </a:solidFill>
                <a:latin typeface="Calibri"/>
                <a:ea typeface="Calibri"/>
                <a:cs typeface="Calibri"/>
                <a:sym typeface="Calibri"/>
              </a:rPr>
              <a:t> natural preserve areas away from local water utility connections. </a:t>
            </a:r>
            <a:endParaRPr i="0" sz="1800" u="none" cap="none" strike="noStrike">
              <a:solidFill>
                <a:srgbClr val="324A6D"/>
              </a:solidFill>
              <a:latin typeface="Calibri"/>
              <a:ea typeface="Calibri"/>
              <a:cs typeface="Calibri"/>
              <a:sym typeface="Calibri"/>
            </a:endParaRPr>
          </a:p>
          <a:p>
            <a:pPr indent="0" lvl="0" marL="0" marR="0" rtl="0" algn="l">
              <a:spcBef>
                <a:spcPts val="0"/>
              </a:spcBef>
              <a:spcAft>
                <a:spcPts val="0"/>
              </a:spcAft>
              <a:buNone/>
            </a:pPr>
            <a:r>
              <a:t/>
            </a:r>
            <a:endParaRPr sz="1800">
              <a:solidFill>
                <a:srgbClr val="324A6D"/>
              </a:solidFill>
              <a:latin typeface="Calibri"/>
              <a:ea typeface="Calibri"/>
              <a:cs typeface="Calibri"/>
              <a:sym typeface="Calibri"/>
            </a:endParaRPr>
          </a:p>
          <a:p>
            <a:pPr indent="0" lvl="0" marL="0" marR="0" rtl="0" algn="l">
              <a:spcBef>
                <a:spcPts val="0"/>
              </a:spcBef>
              <a:spcAft>
                <a:spcPts val="0"/>
              </a:spcAft>
              <a:buNone/>
            </a:pPr>
            <a:r>
              <a:rPr lang="en-US" sz="1800">
                <a:solidFill>
                  <a:srgbClr val="324A6D"/>
                </a:solidFill>
                <a:latin typeface="Calibri"/>
                <a:ea typeface="Calibri"/>
                <a:cs typeface="Calibri"/>
                <a:sym typeface="Calibri"/>
              </a:rPr>
              <a:t>In Global Drought Regions or as backup for nations with inadequate reserves, WaterFaire ‘s technology assures  secure water in multiple applications where needed.</a:t>
            </a:r>
            <a:endParaRPr>
              <a:latin typeface="Calibri"/>
              <a:ea typeface="Calibri"/>
              <a:cs typeface="Calibri"/>
              <a:sym typeface="Calibri"/>
            </a:endParaRPr>
          </a:p>
        </p:txBody>
      </p:sp>
      <p:pic>
        <p:nvPicPr>
          <p:cNvPr id="96" name="Google Shape;96;p2"/>
          <p:cNvPicPr preferRelativeResize="0"/>
          <p:nvPr/>
        </p:nvPicPr>
        <p:blipFill>
          <a:blip r:embed="rId3">
            <a:alphaModFix/>
          </a:blip>
          <a:stretch>
            <a:fillRect/>
          </a:stretch>
        </p:blipFill>
        <p:spPr>
          <a:xfrm>
            <a:off x="7002550" y="152400"/>
            <a:ext cx="5037051" cy="670560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3"/>
          <p:cNvSpPr txBox="1"/>
          <p:nvPr/>
        </p:nvSpPr>
        <p:spPr>
          <a:xfrm>
            <a:off x="478928" y="1443440"/>
            <a:ext cx="6097500" cy="4032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000" u="none" cap="none" strike="noStrike">
                <a:solidFill>
                  <a:srgbClr val="1C244B"/>
                </a:solidFill>
                <a:latin typeface="Calibri"/>
                <a:ea typeface="Calibri"/>
                <a:cs typeface="Calibri"/>
                <a:sym typeface="Calibri"/>
              </a:rPr>
              <a:t>Drought &amp; Disaster Relief</a:t>
            </a:r>
            <a:endParaRPr b="1" i="0" sz="2000" u="none" cap="none" strike="noStrike">
              <a:solidFill>
                <a:srgbClr val="1C244B"/>
              </a:solidFill>
              <a:latin typeface="Calibri"/>
              <a:ea typeface="Calibri"/>
              <a:cs typeface="Calibri"/>
              <a:sym typeface="Calibri"/>
            </a:endParaRPr>
          </a:p>
          <a:p>
            <a:pPr indent="0" lvl="0" marL="0" marR="0" rtl="0" algn="l">
              <a:spcBef>
                <a:spcPts val="0"/>
              </a:spcBef>
              <a:spcAft>
                <a:spcPts val="0"/>
              </a:spcAft>
              <a:buNone/>
            </a:pPr>
            <a:r>
              <a:t/>
            </a:r>
            <a:endParaRPr b="1" sz="2000">
              <a:solidFill>
                <a:srgbClr val="1C244B"/>
              </a:solidFill>
              <a:latin typeface="Calibri"/>
              <a:ea typeface="Calibri"/>
              <a:cs typeface="Calibri"/>
              <a:sym typeface="Calibri"/>
            </a:endParaRPr>
          </a:p>
          <a:p>
            <a:pPr indent="0" lvl="0" marL="0" marR="0" rtl="0" algn="l">
              <a:spcBef>
                <a:spcPts val="0"/>
              </a:spcBef>
              <a:spcAft>
                <a:spcPts val="0"/>
              </a:spcAft>
              <a:buNone/>
            </a:pPr>
            <a:r>
              <a:rPr i="0" lang="en-US" sz="1800" u="none" cap="none" strike="noStrike">
                <a:solidFill>
                  <a:srgbClr val="324A6D"/>
                </a:solidFill>
                <a:latin typeface="Calibri"/>
                <a:ea typeface="Calibri"/>
                <a:cs typeface="Calibri"/>
                <a:sym typeface="Calibri"/>
              </a:rPr>
              <a:t>WaterFaire can be rapidly deployed where drought &amp; disasters demand fresh water be made available for populations requiring ongoing basic fresh water supplies in a hurry. This is an economical way to address otherwise ongoing required shipments as one WaterFaire unit can produce 20 - 80 plus gallons </a:t>
            </a:r>
            <a:r>
              <a:rPr lang="en-US" sz="1800">
                <a:solidFill>
                  <a:srgbClr val="324A6D"/>
                </a:solidFill>
                <a:latin typeface="Calibri"/>
                <a:ea typeface="Calibri"/>
                <a:cs typeface="Calibri"/>
                <a:sym typeface="Calibri"/>
              </a:rPr>
              <a:t>of water per</a:t>
            </a:r>
            <a:r>
              <a:rPr i="0" lang="en-US" sz="1800" u="none" cap="none" strike="noStrike">
                <a:solidFill>
                  <a:srgbClr val="324A6D"/>
                </a:solidFill>
                <a:latin typeface="Calibri"/>
                <a:ea typeface="Calibri"/>
                <a:cs typeface="Calibri"/>
                <a:sym typeface="Calibri"/>
              </a:rPr>
              <a:t> day saving that much daily transport of back up water in emergencies. The solar power option is key to this application’s use as well, with solar power being able to also be used for additional emergency applications. Battery backup assures evening water production additional to the daylight solar power.</a:t>
            </a:r>
            <a:endParaRPr>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800">
              <a:solidFill>
                <a:srgbClr val="324A6D"/>
              </a:solidFill>
              <a:latin typeface="Calibri"/>
              <a:ea typeface="Calibri"/>
              <a:cs typeface="Calibri"/>
              <a:sym typeface="Calibri"/>
            </a:endParaRPr>
          </a:p>
        </p:txBody>
      </p:sp>
      <p:pic>
        <p:nvPicPr>
          <p:cNvPr id="102" name="Google Shape;102;p3"/>
          <p:cNvPicPr preferRelativeResize="0"/>
          <p:nvPr/>
        </p:nvPicPr>
        <p:blipFill>
          <a:blip r:embed="rId3">
            <a:alphaModFix/>
          </a:blip>
          <a:stretch>
            <a:fillRect/>
          </a:stretch>
        </p:blipFill>
        <p:spPr>
          <a:xfrm>
            <a:off x="6865678" y="2235650"/>
            <a:ext cx="4743450" cy="2600325"/>
          </a:xfrm>
          <a:prstGeom prst="rect">
            <a:avLst/>
          </a:prstGeom>
          <a:noFill/>
          <a:ln>
            <a:noFill/>
          </a:ln>
        </p:spPr>
      </p:pic>
      <p:sp>
        <p:nvSpPr>
          <p:cNvPr id="103" name="Google Shape;103;p3"/>
          <p:cNvSpPr txBox="1"/>
          <p:nvPr/>
        </p:nvSpPr>
        <p:spPr>
          <a:xfrm>
            <a:off x="1477525" y="669075"/>
            <a:ext cx="10761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4"/>
          <p:cNvSpPr txBox="1"/>
          <p:nvPr/>
        </p:nvSpPr>
        <p:spPr>
          <a:xfrm>
            <a:off x="341100" y="208725"/>
            <a:ext cx="9013800" cy="6526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000" u="none" cap="none" strike="noStrike">
                <a:solidFill>
                  <a:srgbClr val="1C244B"/>
                </a:solidFill>
                <a:latin typeface="Calibri"/>
                <a:ea typeface="Calibri"/>
                <a:cs typeface="Calibri"/>
                <a:sym typeface="Calibri"/>
              </a:rPr>
              <a:t>Home </a:t>
            </a:r>
            <a:r>
              <a:rPr b="1" lang="en-US" sz="2000">
                <a:solidFill>
                  <a:srgbClr val="1C244B"/>
                </a:solidFill>
                <a:latin typeface="Calibri"/>
                <a:ea typeface="Calibri"/>
                <a:cs typeface="Calibri"/>
                <a:sym typeface="Calibri"/>
              </a:rPr>
              <a:t>Uses, Plus </a:t>
            </a:r>
            <a:r>
              <a:rPr b="1" i="0" lang="en-US" sz="2000" u="none" cap="none" strike="noStrike">
                <a:solidFill>
                  <a:srgbClr val="1C244B"/>
                </a:solidFill>
                <a:latin typeface="Calibri"/>
                <a:ea typeface="Calibri"/>
                <a:cs typeface="Calibri"/>
                <a:sym typeface="Calibri"/>
              </a:rPr>
              <a:t>Garden, &amp; Office Unit</a:t>
            </a:r>
            <a:r>
              <a:rPr b="1" lang="en-US" sz="2000">
                <a:solidFill>
                  <a:srgbClr val="1C244B"/>
                </a:solidFill>
                <a:latin typeface="Calibri"/>
                <a:ea typeface="Calibri"/>
                <a:cs typeface="Calibri"/>
                <a:sym typeface="Calibri"/>
              </a:rPr>
              <a:t>s with custom </a:t>
            </a:r>
            <a:r>
              <a:rPr b="1" lang="en-US" sz="2000">
                <a:solidFill>
                  <a:srgbClr val="1C244B"/>
                </a:solidFill>
                <a:latin typeface="Calibri"/>
                <a:ea typeface="Calibri"/>
                <a:cs typeface="Calibri"/>
                <a:sym typeface="Calibri"/>
              </a:rPr>
              <a:t>filtration</a:t>
            </a:r>
            <a:r>
              <a:rPr b="1" lang="en-US" sz="2000">
                <a:solidFill>
                  <a:srgbClr val="1C244B"/>
                </a:solidFill>
                <a:latin typeface="Calibri"/>
                <a:ea typeface="Calibri"/>
                <a:cs typeface="Calibri"/>
                <a:sym typeface="Calibri"/>
              </a:rPr>
              <a:t> for ultra pure lab use</a:t>
            </a:r>
            <a:endParaRPr b="1" i="0" sz="2000" u="none" cap="none" strike="noStrike">
              <a:solidFill>
                <a:srgbClr val="1C244B"/>
              </a:solidFill>
              <a:latin typeface="Calibri"/>
              <a:ea typeface="Calibri"/>
              <a:cs typeface="Calibri"/>
              <a:sym typeface="Calibri"/>
            </a:endParaRPr>
          </a:p>
          <a:p>
            <a:pPr indent="0" lvl="0" marL="0" marR="0" rtl="0" algn="l">
              <a:spcBef>
                <a:spcPts val="0"/>
              </a:spcBef>
              <a:spcAft>
                <a:spcPts val="0"/>
              </a:spcAft>
              <a:buNone/>
            </a:pPr>
            <a:r>
              <a:t/>
            </a:r>
            <a:endParaRPr b="1" sz="2000">
              <a:solidFill>
                <a:srgbClr val="1C244B"/>
              </a:solidFill>
              <a:latin typeface="Calibri"/>
              <a:ea typeface="Calibri"/>
              <a:cs typeface="Calibri"/>
              <a:sym typeface="Calibri"/>
            </a:endParaRPr>
          </a:p>
          <a:p>
            <a:pPr indent="0" lvl="0" marL="0" marR="0" rtl="0" algn="l">
              <a:spcBef>
                <a:spcPts val="0"/>
              </a:spcBef>
              <a:spcAft>
                <a:spcPts val="0"/>
              </a:spcAft>
              <a:buNone/>
            </a:pPr>
            <a:r>
              <a:rPr i="0" lang="en-US" sz="1800" u="none" cap="none" strike="noStrike">
                <a:solidFill>
                  <a:srgbClr val="3A616B"/>
                </a:solidFill>
                <a:latin typeface="Calibri"/>
                <a:ea typeface="Calibri"/>
                <a:cs typeface="Calibri"/>
                <a:sym typeface="Calibri"/>
              </a:rPr>
              <a:t>WaterFaire can provide small offices with their required drinking and wash water as well as manufacturing requirements when back up or clean non mineralized water such as special manufacturing requirements </a:t>
            </a:r>
            <a:r>
              <a:rPr lang="en-US" sz="1800">
                <a:solidFill>
                  <a:srgbClr val="3A616B"/>
                </a:solidFill>
                <a:latin typeface="Calibri"/>
                <a:ea typeface="Calibri"/>
                <a:cs typeface="Calibri"/>
                <a:sym typeface="Calibri"/>
              </a:rPr>
              <a:t>are</a:t>
            </a:r>
            <a:r>
              <a:rPr i="0" lang="en-US" sz="1800" u="none" cap="none" strike="noStrike">
                <a:solidFill>
                  <a:srgbClr val="3A616B"/>
                </a:solidFill>
                <a:latin typeface="Calibri"/>
                <a:ea typeface="Calibri"/>
                <a:cs typeface="Calibri"/>
                <a:sym typeface="Calibri"/>
              </a:rPr>
              <a:t> required. For larger applications a commercial custom unit is an option with daily volumes of 300-500 gallons per day available, or larger based on the site’s requirements. Custom filtrations systems are available as special order options.</a:t>
            </a:r>
            <a:endParaRPr>
              <a:latin typeface="Calibri"/>
              <a:ea typeface="Calibri"/>
              <a:cs typeface="Calibri"/>
              <a:sym typeface="Calibri"/>
            </a:endParaRPr>
          </a:p>
          <a:p>
            <a:pPr indent="0" lvl="0" marL="0" marR="0" rtl="0" algn="l">
              <a:spcBef>
                <a:spcPts val="0"/>
              </a:spcBef>
              <a:spcAft>
                <a:spcPts val="0"/>
              </a:spcAft>
              <a:buNone/>
            </a:pPr>
            <a:br>
              <a:rPr i="0" lang="en-US" sz="1800" u="none" cap="none" strike="noStrike">
                <a:solidFill>
                  <a:srgbClr val="3A616B"/>
                </a:solidFill>
                <a:latin typeface="Calibri"/>
                <a:ea typeface="Calibri"/>
                <a:cs typeface="Calibri"/>
                <a:sym typeface="Calibri"/>
              </a:rPr>
            </a:br>
            <a:r>
              <a:rPr i="0" lang="en-US" sz="1800" u="none" cap="none" strike="noStrike">
                <a:solidFill>
                  <a:srgbClr val="3A616B"/>
                </a:solidFill>
                <a:latin typeface="Calibri"/>
                <a:ea typeface="Calibri"/>
                <a:cs typeface="Calibri"/>
                <a:sym typeface="Calibri"/>
              </a:rPr>
              <a:t>WaterFaire can be the sole source for residential water where a family household requires a clean and constant source of drinking and home water for all daily bath,</a:t>
            </a:r>
            <a:r>
              <a:rPr lang="en-US" sz="1800">
                <a:solidFill>
                  <a:srgbClr val="3A616B"/>
                </a:solidFill>
                <a:latin typeface="Calibri"/>
                <a:ea typeface="Calibri"/>
                <a:cs typeface="Calibri"/>
                <a:sym typeface="Calibri"/>
              </a:rPr>
              <a:t> </a:t>
            </a:r>
            <a:r>
              <a:rPr i="0" lang="en-US" sz="1800" u="none" cap="none" strike="noStrike">
                <a:solidFill>
                  <a:srgbClr val="3A616B"/>
                </a:solidFill>
                <a:latin typeface="Calibri"/>
                <a:ea typeface="Calibri"/>
                <a:cs typeface="Calibri"/>
                <a:sym typeface="Calibri"/>
              </a:rPr>
              <a:t>cleaning, and food needs. For potable drinking water </a:t>
            </a:r>
            <a:r>
              <a:rPr lang="en-US" sz="1800">
                <a:solidFill>
                  <a:srgbClr val="3A616B"/>
                </a:solidFill>
                <a:latin typeface="Calibri"/>
                <a:ea typeface="Calibri"/>
                <a:cs typeface="Calibri"/>
                <a:sym typeface="Calibri"/>
              </a:rPr>
              <a:t>a custom filtration plug in device is added. </a:t>
            </a:r>
            <a:endParaRPr sz="1800">
              <a:solidFill>
                <a:srgbClr val="3A616B"/>
              </a:solidFill>
              <a:latin typeface="Calibri"/>
              <a:ea typeface="Calibri"/>
              <a:cs typeface="Calibri"/>
              <a:sym typeface="Calibri"/>
            </a:endParaRPr>
          </a:p>
          <a:p>
            <a:pPr indent="0" lvl="0" marL="0" marR="0" rtl="0" algn="l">
              <a:spcBef>
                <a:spcPts val="0"/>
              </a:spcBef>
              <a:spcAft>
                <a:spcPts val="0"/>
              </a:spcAft>
              <a:buNone/>
            </a:pPr>
            <a:r>
              <a:t/>
            </a:r>
            <a:endParaRPr sz="1800">
              <a:solidFill>
                <a:srgbClr val="3A616B"/>
              </a:solidFill>
              <a:latin typeface="Calibri"/>
              <a:ea typeface="Calibri"/>
              <a:cs typeface="Calibri"/>
              <a:sym typeface="Calibri"/>
            </a:endParaRPr>
          </a:p>
          <a:p>
            <a:pPr indent="0" lvl="0" marL="0" marR="0" rtl="0" algn="l">
              <a:spcBef>
                <a:spcPts val="0"/>
              </a:spcBef>
              <a:spcAft>
                <a:spcPts val="0"/>
              </a:spcAft>
              <a:buNone/>
            </a:pPr>
            <a:r>
              <a:rPr lang="en-US" sz="1800">
                <a:solidFill>
                  <a:srgbClr val="3A616B"/>
                </a:solidFill>
                <a:latin typeface="Calibri"/>
                <a:ea typeface="Calibri"/>
                <a:cs typeface="Calibri"/>
                <a:sym typeface="Calibri"/>
              </a:rPr>
              <a:t>For gardens and non potable use, WaterFaire water is suitable </a:t>
            </a:r>
            <a:r>
              <a:rPr lang="en-US" sz="1800">
                <a:solidFill>
                  <a:srgbClr val="3A616B"/>
                </a:solidFill>
                <a:latin typeface="Calibri"/>
                <a:ea typeface="Calibri"/>
                <a:cs typeface="Calibri"/>
                <a:sym typeface="Calibri"/>
              </a:rPr>
              <a:t>without</a:t>
            </a:r>
            <a:r>
              <a:rPr lang="en-US" sz="1800">
                <a:solidFill>
                  <a:srgbClr val="3A616B"/>
                </a:solidFill>
                <a:latin typeface="Calibri"/>
                <a:ea typeface="Calibri"/>
                <a:cs typeface="Calibri"/>
                <a:sym typeface="Calibri"/>
              </a:rPr>
              <a:t> added filtration. WaterFaire units can be custom built for ultra pure water requirements in special use cases.</a:t>
            </a:r>
            <a:endParaRPr sz="1800">
              <a:solidFill>
                <a:srgbClr val="3A616B"/>
              </a:solidFill>
              <a:latin typeface="Calibri"/>
              <a:ea typeface="Calibri"/>
              <a:cs typeface="Calibri"/>
              <a:sym typeface="Calibri"/>
            </a:endParaRPr>
          </a:p>
          <a:p>
            <a:pPr indent="0" lvl="0" marL="0" marR="0" rtl="0" algn="l">
              <a:spcBef>
                <a:spcPts val="0"/>
              </a:spcBef>
              <a:spcAft>
                <a:spcPts val="0"/>
              </a:spcAft>
              <a:buNone/>
            </a:pPr>
            <a:r>
              <a:rPr i="0" lang="en-US" sz="1800" u="none" cap="none" strike="noStrike">
                <a:solidFill>
                  <a:srgbClr val="3A616B"/>
                </a:solidFill>
                <a:latin typeface="Calibri"/>
                <a:ea typeface="Calibri"/>
                <a:cs typeface="Calibri"/>
                <a:sym typeface="Calibri"/>
              </a:rPr>
              <a:t> </a:t>
            </a:r>
            <a:br>
              <a:rPr i="0" lang="en-US" sz="1800" u="none" cap="none" strike="noStrike">
                <a:solidFill>
                  <a:srgbClr val="3A616B"/>
                </a:solidFill>
                <a:latin typeface="Calibri"/>
                <a:ea typeface="Calibri"/>
                <a:cs typeface="Calibri"/>
                <a:sym typeface="Calibri"/>
              </a:rPr>
            </a:br>
            <a:r>
              <a:rPr i="0" lang="en-US" sz="1800" u="none" cap="none" strike="noStrike">
                <a:solidFill>
                  <a:srgbClr val="3A616B"/>
                </a:solidFill>
                <a:latin typeface="Calibri"/>
                <a:ea typeface="Calibri"/>
                <a:cs typeface="Calibri"/>
                <a:sym typeface="Calibri"/>
              </a:rPr>
              <a:t>WaterFaire is a solution in droughts, remote locations where no water piping or delivery is available, or polluted regions where the regular water source has become undrinkable, non-potable. Should additional water be required for a large garden or larger family, there are two options:  A series installation with two or more WaterFaire units or, The Commercial level unit which produces 100-300 gallons or larger amounts per day on custom order basis.  The two requirements are adequate dew point in the atmosphere (usually within 100 to 200 miles of an Ocean or 15-25 miles of a large body of water) and electricity, either through a solar module option or plugged into the main home electric system.</a:t>
            </a:r>
            <a:endParaRPr>
              <a:latin typeface="Calibri"/>
              <a:ea typeface="Calibri"/>
              <a:cs typeface="Calibri"/>
              <a:sym typeface="Calibri"/>
            </a:endParaRPr>
          </a:p>
        </p:txBody>
      </p:sp>
      <p:pic>
        <p:nvPicPr>
          <p:cNvPr id="109" name="Google Shape;109;p4"/>
          <p:cNvPicPr preferRelativeResize="0"/>
          <p:nvPr/>
        </p:nvPicPr>
        <p:blipFill>
          <a:blip r:embed="rId3">
            <a:alphaModFix/>
          </a:blip>
          <a:stretch>
            <a:fillRect/>
          </a:stretch>
        </p:blipFill>
        <p:spPr>
          <a:xfrm>
            <a:off x="9582950" y="0"/>
            <a:ext cx="2609051" cy="3168973"/>
          </a:xfrm>
          <a:prstGeom prst="rect">
            <a:avLst/>
          </a:prstGeom>
          <a:noFill/>
          <a:ln>
            <a:noFill/>
          </a:ln>
        </p:spPr>
      </p:pic>
      <p:pic>
        <p:nvPicPr>
          <p:cNvPr id="110" name="Google Shape;110;p4"/>
          <p:cNvPicPr preferRelativeResize="0"/>
          <p:nvPr/>
        </p:nvPicPr>
        <p:blipFill>
          <a:blip r:embed="rId4">
            <a:alphaModFix/>
          </a:blip>
          <a:stretch>
            <a:fillRect/>
          </a:stretch>
        </p:blipFill>
        <p:spPr>
          <a:xfrm>
            <a:off x="9582950" y="3844675"/>
            <a:ext cx="2609050" cy="30133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5"/>
          <p:cNvSpPr txBox="1"/>
          <p:nvPr/>
        </p:nvSpPr>
        <p:spPr>
          <a:xfrm>
            <a:off x="152400" y="104350"/>
            <a:ext cx="6825000" cy="68649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000" u="none" cap="none" strike="noStrike">
                <a:solidFill>
                  <a:srgbClr val="1C244B"/>
                </a:solidFill>
                <a:latin typeface="Calibri"/>
                <a:ea typeface="Calibri"/>
                <a:cs typeface="Calibri"/>
                <a:sym typeface="Calibri"/>
              </a:rPr>
              <a:t>Remote Locations</a:t>
            </a:r>
            <a:endParaRPr b="1" i="0" sz="2000" u="none" cap="none" strike="noStrike">
              <a:solidFill>
                <a:srgbClr val="1C244B"/>
              </a:solidFill>
              <a:latin typeface="Calibri"/>
              <a:ea typeface="Calibri"/>
              <a:cs typeface="Calibri"/>
              <a:sym typeface="Calibri"/>
            </a:endParaRPr>
          </a:p>
          <a:p>
            <a:pPr indent="0" lvl="0" marL="0" marR="0" rtl="0" algn="l">
              <a:spcBef>
                <a:spcPts val="0"/>
              </a:spcBef>
              <a:spcAft>
                <a:spcPts val="0"/>
              </a:spcAft>
              <a:buNone/>
            </a:pPr>
            <a:r>
              <a:t/>
            </a:r>
            <a:endParaRPr b="1" sz="2000">
              <a:solidFill>
                <a:srgbClr val="1C244B"/>
              </a:solidFill>
              <a:latin typeface="Calibri"/>
              <a:ea typeface="Calibri"/>
              <a:cs typeface="Calibri"/>
              <a:sym typeface="Calibri"/>
            </a:endParaRPr>
          </a:p>
          <a:p>
            <a:pPr indent="0" lvl="0" marL="0" marR="0" rtl="0" algn="l">
              <a:spcBef>
                <a:spcPts val="0"/>
              </a:spcBef>
              <a:spcAft>
                <a:spcPts val="0"/>
              </a:spcAft>
              <a:buNone/>
            </a:pPr>
            <a:r>
              <a:rPr i="0" lang="en-US" sz="2000" u="none" cap="none" strike="noStrike">
                <a:solidFill>
                  <a:srgbClr val="324A6D"/>
                </a:solidFill>
                <a:latin typeface="Calibri"/>
                <a:ea typeface="Calibri"/>
                <a:cs typeface="Calibri"/>
                <a:sym typeface="Calibri"/>
              </a:rPr>
              <a:t>The essential need for daily fresh water is addressed for global populations  located in </a:t>
            </a:r>
            <a:r>
              <a:rPr lang="en-US" sz="2000">
                <a:solidFill>
                  <a:srgbClr val="324A6D"/>
                </a:solidFill>
                <a:latin typeface="Calibri"/>
                <a:ea typeface="Calibri"/>
                <a:cs typeface="Calibri"/>
                <a:sym typeface="Calibri"/>
              </a:rPr>
              <a:t>areas that meet the dew point requirements, including</a:t>
            </a:r>
            <a:r>
              <a:rPr i="0" lang="en-US" sz="2000" u="none" cap="none" strike="noStrike">
                <a:solidFill>
                  <a:srgbClr val="324A6D"/>
                </a:solidFill>
                <a:latin typeface="Calibri"/>
                <a:ea typeface="Calibri"/>
                <a:cs typeface="Calibri"/>
                <a:sym typeface="Calibri"/>
              </a:rPr>
              <a:t> those areas newly subjected to water contamination with released pollutants found often in developed countries. </a:t>
            </a:r>
            <a:r>
              <a:rPr lang="en-US" sz="2000">
                <a:solidFill>
                  <a:srgbClr val="324A6D"/>
                </a:solidFill>
                <a:latin typeface="Calibri"/>
                <a:ea typeface="Calibri"/>
                <a:cs typeface="Calibri"/>
                <a:sym typeface="Calibri"/>
              </a:rPr>
              <a:t>Waterfaire as well opens up </a:t>
            </a:r>
            <a:r>
              <a:rPr lang="en-US" sz="2000">
                <a:solidFill>
                  <a:srgbClr val="324A6D"/>
                </a:solidFill>
                <a:latin typeface="Calibri"/>
                <a:ea typeface="Calibri"/>
                <a:cs typeface="Calibri"/>
                <a:sym typeface="Calibri"/>
              </a:rPr>
              <a:t>opportunities</a:t>
            </a:r>
            <a:r>
              <a:rPr lang="en-US" sz="2000">
                <a:solidFill>
                  <a:srgbClr val="324A6D"/>
                </a:solidFill>
                <a:latin typeface="Calibri"/>
                <a:ea typeface="Calibri"/>
                <a:cs typeface="Calibri"/>
                <a:sym typeface="Calibri"/>
              </a:rPr>
              <a:t> for land use where no surface water is immediately available, including deserts that are located near oceans such as North Africa and the MidEast. </a:t>
            </a:r>
            <a:endParaRPr sz="2000">
              <a:solidFill>
                <a:srgbClr val="324A6D"/>
              </a:solidFill>
              <a:latin typeface="Calibri"/>
              <a:ea typeface="Calibri"/>
              <a:cs typeface="Calibri"/>
              <a:sym typeface="Calibri"/>
            </a:endParaRPr>
          </a:p>
          <a:p>
            <a:pPr indent="0" lvl="0" marL="0" marR="0" rtl="0" algn="l">
              <a:spcBef>
                <a:spcPts val="0"/>
              </a:spcBef>
              <a:spcAft>
                <a:spcPts val="0"/>
              </a:spcAft>
              <a:buNone/>
            </a:pPr>
            <a:r>
              <a:rPr lang="en-US" sz="2000">
                <a:solidFill>
                  <a:srgbClr val="324A6D"/>
                </a:solidFill>
                <a:latin typeface="Calibri"/>
                <a:ea typeface="Calibri"/>
                <a:cs typeface="Calibri"/>
                <a:sym typeface="Calibri"/>
              </a:rPr>
              <a:t>California and other global regions have land where this enables human habitation, crops, and communities </a:t>
            </a:r>
            <a:r>
              <a:rPr lang="en-US" sz="2000">
                <a:solidFill>
                  <a:srgbClr val="324A6D"/>
                </a:solidFill>
                <a:latin typeface="Calibri"/>
                <a:ea typeface="Calibri"/>
                <a:cs typeface="Calibri"/>
                <a:sym typeface="Calibri"/>
              </a:rPr>
              <a:t>with normal life and recreation, </a:t>
            </a:r>
            <a:r>
              <a:rPr lang="en-US" sz="2000">
                <a:solidFill>
                  <a:srgbClr val="324A6D"/>
                </a:solidFill>
                <a:latin typeface="Calibri"/>
                <a:ea typeface="Calibri"/>
                <a:cs typeface="Calibri"/>
                <a:sym typeface="Calibri"/>
              </a:rPr>
              <a:t>otherwise requiring water being </a:t>
            </a:r>
            <a:r>
              <a:rPr lang="en-US" sz="2000">
                <a:solidFill>
                  <a:srgbClr val="324A6D"/>
                </a:solidFill>
                <a:latin typeface="Calibri"/>
                <a:ea typeface="Calibri"/>
                <a:cs typeface="Calibri"/>
                <a:sym typeface="Calibri"/>
              </a:rPr>
              <a:t>transported</a:t>
            </a:r>
            <a:r>
              <a:rPr lang="en-US" sz="2000">
                <a:solidFill>
                  <a:srgbClr val="324A6D"/>
                </a:solidFill>
                <a:latin typeface="Calibri"/>
                <a:ea typeface="Calibri"/>
                <a:cs typeface="Calibri"/>
                <a:sym typeface="Calibri"/>
              </a:rPr>
              <a:t> in.</a:t>
            </a:r>
            <a:endParaRPr sz="1600">
              <a:latin typeface="Calibri"/>
              <a:ea typeface="Calibri"/>
              <a:cs typeface="Calibri"/>
              <a:sym typeface="Calibri"/>
            </a:endParaRPr>
          </a:p>
          <a:p>
            <a:pPr indent="0" lvl="0" marL="0" marR="0" rtl="0" algn="l">
              <a:spcBef>
                <a:spcPts val="0"/>
              </a:spcBef>
              <a:spcAft>
                <a:spcPts val="0"/>
              </a:spcAft>
              <a:buNone/>
            </a:pPr>
            <a:r>
              <a:t/>
            </a:r>
            <a:endParaRPr i="0" sz="2000" u="none" cap="none" strike="noStrike">
              <a:solidFill>
                <a:srgbClr val="324A6D"/>
              </a:solidFill>
              <a:latin typeface="Calibri"/>
              <a:ea typeface="Calibri"/>
              <a:cs typeface="Calibri"/>
              <a:sym typeface="Calibri"/>
            </a:endParaRPr>
          </a:p>
          <a:p>
            <a:pPr indent="0" lvl="0" marL="0" marR="0" rtl="0" algn="l">
              <a:spcBef>
                <a:spcPts val="0"/>
              </a:spcBef>
              <a:spcAft>
                <a:spcPts val="0"/>
              </a:spcAft>
              <a:buNone/>
            </a:pPr>
            <a:r>
              <a:rPr i="0" lang="en-US" sz="2000" u="none" cap="none" strike="noStrike">
                <a:solidFill>
                  <a:srgbClr val="324A6D"/>
                </a:solidFill>
                <a:latin typeface="Calibri"/>
                <a:ea typeface="Calibri"/>
                <a:cs typeface="Calibri"/>
                <a:sym typeface="Calibri"/>
              </a:rPr>
              <a:t>The combination of solar power with WaterFaire technology is a dual win for remote situations and populations requiring water and power. The basic essential need for daily fresh water is first and foremost the key to be addressed for the global populations. The need for back up in drought prone areas is significant as </a:t>
            </a:r>
            <a:r>
              <a:rPr b="1" i="0" lang="en-US" sz="2000" u="none" cap="none" strike="noStrike">
                <a:solidFill>
                  <a:srgbClr val="0000FF"/>
                </a:solidFill>
                <a:latin typeface="Calibri"/>
                <a:ea typeface="Calibri"/>
                <a:cs typeface="Calibri"/>
                <a:sym typeface="Calibri"/>
              </a:rPr>
              <a:t>a water insurance policy. </a:t>
            </a:r>
            <a:r>
              <a:rPr lang="en-US" sz="2000">
                <a:solidFill>
                  <a:srgbClr val="324A6D"/>
                </a:solidFill>
                <a:latin typeface="Calibri"/>
                <a:ea typeface="Calibri"/>
                <a:cs typeface="Calibri"/>
                <a:sym typeface="Calibri"/>
              </a:rPr>
              <a:t>A</a:t>
            </a:r>
            <a:r>
              <a:rPr i="0" lang="en-US" sz="2000" u="none" cap="none" strike="noStrike">
                <a:solidFill>
                  <a:srgbClr val="324A6D"/>
                </a:solidFill>
                <a:latin typeface="Calibri"/>
                <a:ea typeface="Calibri"/>
                <a:cs typeface="Calibri"/>
                <a:sym typeface="Calibri"/>
              </a:rPr>
              <a:t>n ongoing daily source of fresh water makes life possible in otherwise </a:t>
            </a:r>
            <a:r>
              <a:rPr lang="en-US" sz="2000">
                <a:solidFill>
                  <a:srgbClr val="324A6D"/>
                </a:solidFill>
                <a:latin typeface="Calibri"/>
                <a:ea typeface="Calibri"/>
                <a:cs typeface="Calibri"/>
                <a:sym typeface="Calibri"/>
              </a:rPr>
              <a:t>uninhabitable regions</a:t>
            </a:r>
            <a:r>
              <a:rPr i="0" lang="en-US" sz="2000" u="none" cap="none" strike="noStrike">
                <a:solidFill>
                  <a:srgbClr val="324A6D"/>
                </a:solidFill>
                <a:latin typeface="Calibri"/>
                <a:ea typeface="Calibri"/>
                <a:cs typeface="Calibri"/>
                <a:sym typeface="Calibri"/>
              </a:rPr>
              <a:t>.</a:t>
            </a:r>
            <a:endParaRPr sz="1600">
              <a:latin typeface="Calibri"/>
              <a:ea typeface="Calibri"/>
              <a:cs typeface="Calibri"/>
              <a:sym typeface="Calibri"/>
            </a:endParaRPr>
          </a:p>
        </p:txBody>
      </p:sp>
      <p:pic>
        <p:nvPicPr>
          <p:cNvPr id="116" name="Google Shape;116;p5"/>
          <p:cNvPicPr preferRelativeResize="0"/>
          <p:nvPr/>
        </p:nvPicPr>
        <p:blipFill>
          <a:blip r:embed="rId3">
            <a:alphaModFix/>
          </a:blip>
          <a:stretch>
            <a:fillRect/>
          </a:stretch>
        </p:blipFill>
        <p:spPr>
          <a:xfrm>
            <a:off x="7415450" y="4413667"/>
            <a:ext cx="3836017" cy="2157759"/>
          </a:xfrm>
          <a:prstGeom prst="rect">
            <a:avLst/>
          </a:prstGeom>
          <a:noFill/>
          <a:ln>
            <a:noFill/>
          </a:ln>
        </p:spPr>
      </p:pic>
      <p:pic>
        <p:nvPicPr>
          <p:cNvPr id="117" name="Google Shape;117;p5"/>
          <p:cNvPicPr preferRelativeResize="0"/>
          <p:nvPr/>
        </p:nvPicPr>
        <p:blipFill>
          <a:blip r:embed="rId4">
            <a:alphaModFix/>
          </a:blip>
          <a:stretch>
            <a:fillRect/>
          </a:stretch>
        </p:blipFill>
        <p:spPr>
          <a:xfrm>
            <a:off x="7415447" y="332128"/>
            <a:ext cx="4518052" cy="30157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6"/>
          <p:cNvSpPr txBox="1"/>
          <p:nvPr/>
        </p:nvSpPr>
        <p:spPr>
          <a:xfrm>
            <a:off x="834650" y="1428000"/>
            <a:ext cx="4698600" cy="4002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i="0" sz="2000" u="none" cap="none" strike="noStrike">
              <a:solidFill>
                <a:srgbClr val="1C244B"/>
              </a:solidFill>
              <a:latin typeface="Calibri"/>
              <a:ea typeface="Calibri"/>
              <a:cs typeface="Calibri"/>
              <a:sym typeface="Calibri"/>
            </a:endParaRPr>
          </a:p>
          <a:p>
            <a:pPr indent="0" lvl="0" marL="0" marR="0" rtl="0" algn="l">
              <a:spcBef>
                <a:spcPts val="0"/>
              </a:spcBef>
              <a:spcAft>
                <a:spcPts val="0"/>
              </a:spcAft>
              <a:buNone/>
            </a:pPr>
            <a:r>
              <a:rPr b="1" lang="en-US" sz="2000">
                <a:solidFill>
                  <a:srgbClr val="324A6D"/>
                </a:solidFill>
                <a:latin typeface="Calibri"/>
                <a:ea typeface="Calibri"/>
                <a:cs typeface="Calibri"/>
                <a:sym typeface="Calibri"/>
              </a:rPr>
              <a:t>Residential &amp; Commercial Use</a:t>
            </a:r>
            <a:endParaRPr b="1" sz="2000">
              <a:solidFill>
                <a:srgbClr val="324A6D"/>
              </a:solidFill>
              <a:latin typeface="Calibri"/>
              <a:ea typeface="Calibri"/>
              <a:cs typeface="Calibri"/>
              <a:sym typeface="Calibri"/>
            </a:endParaRPr>
          </a:p>
          <a:p>
            <a:pPr indent="0" lvl="0" marL="0" marR="0" rtl="0" algn="l">
              <a:spcBef>
                <a:spcPts val="0"/>
              </a:spcBef>
              <a:spcAft>
                <a:spcPts val="0"/>
              </a:spcAft>
              <a:buNone/>
            </a:pPr>
            <a:r>
              <a:t/>
            </a:r>
            <a:endParaRPr b="1" sz="2000">
              <a:solidFill>
                <a:srgbClr val="324A6D"/>
              </a:solidFill>
              <a:latin typeface="Calibri"/>
              <a:ea typeface="Calibri"/>
              <a:cs typeface="Calibri"/>
              <a:sym typeface="Calibri"/>
            </a:endParaRPr>
          </a:p>
          <a:p>
            <a:pPr indent="-342900" lvl="0" marL="457200" marR="0" rtl="0" algn="l">
              <a:spcBef>
                <a:spcPts val="0"/>
              </a:spcBef>
              <a:spcAft>
                <a:spcPts val="0"/>
              </a:spcAft>
              <a:buClr>
                <a:srgbClr val="324A6D"/>
              </a:buClr>
              <a:buSzPts val="1800"/>
              <a:buFont typeface="Calibri"/>
              <a:buChar char="●"/>
            </a:pPr>
            <a:r>
              <a:rPr i="0" lang="en-US" sz="1800" u="none" cap="none" strike="noStrike">
                <a:solidFill>
                  <a:srgbClr val="324A6D"/>
                </a:solidFill>
                <a:latin typeface="Calibri"/>
                <a:ea typeface="Calibri"/>
                <a:cs typeface="Calibri"/>
                <a:sym typeface="Calibri"/>
              </a:rPr>
              <a:t>Home Use</a:t>
            </a:r>
            <a:endParaRPr sz="1800">
              <a:solidFill>
                <a:srgbClr val="324A6D"/>
              </a:solidFill>
              <a:latin typeface="Calibri"/>
              <a:ea typeface="Calibri"/>
              <a:cs typeface="Calibri"/>
              <a:sym typeface="Calibri"/>
            </a:endParaRPr>
          </a:p>
          <a:p>
            <a:pPr indent="-342900" lvl="0" marL="457200" marR="0" rtl="0" algn="l">
              <a:spcBef>
                <a:spcPts val="0"/>
              </a:spcBef>
              <a:spcAft>
                <a:spcPts val="0"/>
              </a:spcAft>
              <a:buClr>
                <a:srgbClr val="0000FF"/>
              </a:buClr>
              <a:buSzPts val="1800"/>
              <a:buFont typeface="Calibri"/>
              <a:buChar char="●"/>
            </a:pPr>
            <a:r>
              <a:rPr b="1" i="0" lang="en-US" sz="1800" u="none" cap="none" strike="noStrike">
                <a:solidFill>
                  <a:srgbClr val="0000FF"/>
                </a:solidFill>
                <a:latin typeface="Calibri"/>
                <a:ea typeface="Calibri"/>
                <a:cs typeface="Calibri"/>
                <a:sym typeface="Calibri"/>
              </a:rPr>
              <a:t>Home Garden</a:t>
            </a:r>
            <a:endParaRPr b="1" sz="1800">
              <a:solidFill>
                <a:srgbClr val="0000FF"/>
              </a:solidFill>
              <a:latin typeface="Calibri"/>
              <a:ea typeface="Calibri"/>
              <a:cs typeface="Calibri"/>
              <a:sym typeface="Calibri"/>
            </a:endParaRPr>
          </a:p>
          <a:p>
            <a:pPr indent="-342900" lvl="0" marL="457200" marR="0" rtl="0" algn="l">
              <a:spcBef>
                <a:spcPts val="0"/>
              </a:spcBef>
              <a:spcAft>
                <a:spcPts val="0"/>
              </a:spcAft>
              <a:buClr>
                <a:srgbClr val="324A6D"/>
              </a:buClr>
              <a:buSzPts val="1800"/>
              <a:buFont typeface="Calibri"/>
              <a:buChar char="●"/>
            </a:pPr>
            <a:r>
              <a:rPr i="0" lang="en-US" sz="1800" u="none" cap="none" strike="noStrike">
                <a:solidFill>
                  <a:srgbClr val="324A6D"/>
                </a:solidFill>
                <a:latin typeface="Calibri"/>
                <a:ea typeface="Calibri"/>
                <a:cs typeface="Calibri"/>
                <a:sym typeface="Calibri"/>
              </a:rPr>
              <a:t>Full Scale Irrigation</a:t>
            </a:r>
            <a:endParaRPr sz="1800">
              <a:solidFill>
                <a:srgbClr val="324A6D"/>
              </a:solidFill>
              <a:latin typeface="Calibri"/>
              <a:ea typeface="Calibri"/>
              <a:cs typeface="Calibri"/>
              <a:sym typeface="Calibri"/>
            </a:endParaRPr>
          </a:p>
          <a:p>
            <a:pPr indent="-342900" lvl="0" marL="457200" marR="0" rtl="0" algn="l">
              <a:spcBef>
                <a:spcPts val="0"/>
              </a:spcBef>
              <a:spcAft>
                <a:spcPts val="0"/>
              </a:spcAft>
              <a:buClr>
                <a:srgbClr val="324A6D"/>
              </a:buClr>
              <a:buSzPts val="1800"/>
              <a:buFont typeface="Calibri"/>
              <a:buChar char="●"/>
            </a:pPr>
            <a:r>
              <a:rPr i="0" lang="en-US" sz="1800" u="none" cap="none" strike="noStrike">
                <a:solidFill>
                  <a:srgbClr val="324A6D"/>
                </a:solidFill>
                <a:latin typeface="Calibri"/>
                <a:ea typeface="Calibri"/>
                <a:cs typeface="Calibri"/>
                <a:sym typeface="Calibri"/>
              </a:rPr>
              <a:t>Commercial Nurseries  </a:t>
            </a:r>
            <a:endParaRPr i="0" sz="1800" u="none" cap="none" strike="noStrike">
              <a:solidFill>
                <a:srgbClr val="324A6D"/>
              </a:solidFill>
              <a:latin typeface="Calibri"/>
              <a:ea typeface="Calibri"/>
              <a:cs typeface="Calibri"/>
              <a:sym typeface="Calibri"/>
            </a:endParaRPr>
          </a:p>
          <a:p>
            <a:pPr indent="-342900" lvl="0" marL="457200" marR="0" rtl="0" algn="l">
              <a:spcBef>
                <a:spcPts val="0"/>
              </a:spcBef>
              <a:spcAft>
                <a:spcPts val="0"/>
              </a:spcAft>
              <a:buClr>
                <a:srgbClr val="324A6D"/>
              </a:buClr>
              <a:buSzPts val="1800"/>
              <a:buFont typeface="Calibri"/>
              <a:buChar char="●"/>
            </a:pPr>
            <a:r>
              <a:rPr i="0" lang="en-US" sz="1800" u="none" cap="none" strike="noStrike">
                <a:solidFill>
                  <a:srgbClr val="324A6D"/>
                </a:solidFill>
                <a:latin typeface="Calibri"/>
                <a:ea typeface="Calibri"/>
                <a:cs typeface="Calibri"/>
                <a:sym typeface="Calibri"/>
              </a:rPr>
              <a:t>Tree Farms</a:t>
            </a:r>
            <a:endParaRPr i="0" sz="1800" u="none" cap="none" strike="noStrike">
              <a:solidFill>
                <a:srgbClr val="324A6D"/>
              </a:solidFill>
              <a:latin typeface="Calibri"/>
              <a:ea typeface="Calibri"/>
              <a:cs typeface="Calibri"/>
              <a:sym typeface="Calibri"/>
            </a:endParaRPr>
          </a:p>
          <a:p>
            <a:pPr indent="-342900" lvl="0" marL="457200" marR="0" rtl="0" algn="l">
              <a:spcBef>
                <a:spcPts val="0"/>
              </a:spcBef>
              <a:spcAft>
                <a:spcPts val="0"/>
              </a:spcAft>
              <a:buClr>
                <a:srgbClr val="324A6D"/>
              </a:buClr>
              <a:buSzPts val="1800"/>
              <a:buFont typeface="Calibri"/>
              <a:buChar char="●"/>
            </a:pPr>
            <a:r>
              <a:rPr i="0" lang="en-US" sz="1800" u="none" cap="none" strike="noStrike">
                <a:solidFill>
                  <a:srgbClr val="324A6D"/>
                </a:solidFill>
                <a:latin typeface="Calibri"/>
                <a:ea typeface="Calibri"/>
                <a:cs typeface="Calibri"/>
                <a:sym typeface="Calibri"/>
              </a:rPr>
              <a:t>Military Deployment</a:t>
            </a:r>
            <a:endParaRPr sz="1800">
              <a:solidFill>
                <a:srgbClr val="324A6D"/>
              </a:solidFill>
              <a:latin typeface="Calibri"/>
              <a:ea typeface="Calibri"/>
              <a:cs typeface="Calibri"/>
              <a:sym typeface="Calibri"/>
            </a:endParaRPr>
          </a:p>
          <a:p>
            <a:pPr indent="-342900" lvl="0" marL="457200" marR="0" rtl="0" algn="l">
              <a:spcBef>
                <a:spcPts val="0"/>
              </a:spcBef>
              <a:spcAft>
                <a:spcPts val="0"/>
              </a:spcAft>
              <a:buClr>
                <a:srgbClr val="324A6D"/>
              </a:buClr>
              <a:buSzPts val="1800"/>
              <a:buFont typeface="Calibri"/>
              <a:buChar char="●"/>
            </a:pPr>
            <a:r>
              <a:rPr i="0" lang="en-US" sz="1800" u="none" cap="none" strike="noStrike">
                <a:solidFill>
                  <a:srgbClr val="324A6D"/>
                </a:solidFill>
                <a:latin typeface="Calibri"/>
                <a:ea typeface="Calibri"/>
                <a:cs typeface="Calibri"/>
                <a:sym typeface="Calibri"/>
              </a:rPr>
              <a:t>Emergency Centers</a:t>
            </a:r>
            <a:endParaRPr sz="1800">
              <a:solidFill>
                <a:srgbClr val="324A6D"/>
              </a:solidFill>
              <a:latin typeface="Calibri"/>
              <a:ea typeface="Calibri"/>
              <a:cs typeface="Calibri"/>
              <a:sym typeface="Calibri"/>
            </a:endParaRPr>
          </a:p>
          <a:p>
            <a:pPr indent="-342900" lvl="0" marL="457200" marR="0" rtl="0" algn="l">
              <a:spcBef>
                <a:spcPts val="0"/>
              </a:spcBef>
              <a:spcAft>
                <a:spcPts val="0"/>
              </a:spcAft>
              <a:buClr>
                <a:srgbClr val="324A6D"/>
              </a:buClr>
              <a:buSzPts val="1800"/>
              <a:buFont typeface="Calibri"/>
              <a:buChar char="●"/>
            </a:pPr>
            <a:r>
              <a:rPr i="0" lang="en-US" sz="1800" u="none" cap="none" strike="noStrike">
                <a:solidFill>
                  <a:srgbClr val="324A6D"/>
                </a:solidFill>
                <a:latin typeface="Calibri"/>
                <a:ea typeface="Calibri"/>
                <a:cs typeface="Calibri"/>
                <a:sym typeface="Calibri"/>
              </a:rPr>
              <a:t>Refugee Sites</a:t>
            </a:r>
            <a:endParaRPr sz="1800">
              <a:latin typeface="Calibri"/>
              <a:ea typeface="Calibri"/>
              <a:cs typeface="Calibri"/>
              <a:sym typeface="Calibri"/>
            </a:endParaRPr>
          </a:p>
          <a:p>
            <a:pPr indent="0" lvl="0" marL="0" marR="0" rtl="0" algn="l">
              <a:spcBef>
                <a:spcPts val="0"/>
              </a:spcBef>
              <a:spcAft>
                <a:spcPts val="0"/>
              </a:spcAft>
              <a:buNone/>
            </a:pPr>
            <a:r>
              <a:t/>
            </a:r>
            <a:endParaRPr i="0" sz="1800" u="none" cap="none" strike="noStrike">
              <a:solidFill>
                <a:srgbClr val="324A6D"/>
              </a:solidFill>
              <a:latin typeface="Calibri"/>
              <a:ea typeface="Calibri"/>
              <a:cs typeface="Calibri"/>
              <a:sym typeface="Calibri"/>
            </a:endParaRPr>
          </a:p>
          <a:p>
            <a:pPr indent="0" lvl="0" marL="0" marR="0" rtl="0" algn="l">
              <a:spcBef>
                <a:spcPts val="0"/>
              </a:spcBef>
              <a:spcAft>
                <a:spcPts val="0"/>
              </a:spcAft>
              <a:buNone/>
            </a:pPr>
            <a:r>
              <a:t/>
            </a:r>
            <a:endParaRPr>
              <a:latin typeface="Calibri"/>
              <a:ea typeface="Calibri"/>
              <a:cs typeface="Calibri"/>
              <a:sym typeface="Calibri"/>
            </a:endParaRPr>
          </a:p>
          <a:p>
            <a:pPr indent="0" lvl="0" marL="0" marR="0" rtl="0" algn="l">
              <a:spcBef>
                <a:spcPts val="0"/>
              </a:spcBef>
              <a:spcAft>
                <a:spcPts val="0"/>
              </a:spcAft>
              <a:buNone/>
            </a:pPr>
            <a:r>
              <a:t/>
            </a:r>
            <a:endParaRPr b="0" i="0" sz="1800" u="none" cap="none" strike="noStrike">
              <a:solidFill>
                <a:srgbClr val="324A6D"/>
              </a:solidFill>
              <a:latin typeface="Poppins"/>
              <a:ea typeface="Poppins"/>
              <a:cs typeface="Poppins"/>
              <a:sym typeface="Poppins"/>
            </a:endParaRPr>
          </a:p>
        </p:txBody>
      </p:sp>
      <p:sp>
        <p:nvSpPr>
          <p:cNvPr id="123" name="Google Shape;123;p6"/>
          <p:cNvSpPr txBox="1"/>
          <p:nvPr/>
        </p:nvSpPr>
        <p:spPr>
          <a:xfrm>
            <a:off x="6055100" y="1812750"/>
            <a:ext cx="5504700" cy="301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solidFill>
                  <a:srgbClr val="1C244B"/>
                </a:solidFill>
                <a:latin typeface="Calibri"/>
                <a:ea typeface="Calibri"/>
                <a:cs typeface="Calibri"/>
                <a:sym typeface="Calibri"/>
              </a:rPr>
              <a:t>Start &amp; Go</a:t>
            </a:r>
            <a:endParaRPr b="1" sz="2000">
              <a:solidFill>
                <a:srgbClr val="1C244B"/>
              </a:solidFill>
              <a:latin typeface="Calibri"/>
              <a:ea typeface="Calibri"/>
              <a:cs typeface="Calibri"/>
              <a:sym typeface="Calibri"/>
            </a:endParaRPr>
          </a:p>
          <a:p>
            <a:pPr indent="0" lvl="0" marL="0" rtl="0" algn="l">
              <a:spcBef>
                <a:spcPts val="0"/>
              </a:spcBef>
              <a:spcAft>
                <a:spcPts val="0"/>
              </a:spcAft>
              <a:buNone/>
            </a:pPr>
            <a:r>
              <a:t/>
            </a:r>
            <a:endParaRPr b="1" sz="2000">
              <a:solidFill>
                <a:srgbClr val="1C244B"/>
              </a:solidFill>
              <a:latin typeface="Calibri"/>
              <a:ea typeface="Calibri"/>
              <a:cs typeface="Calibri"/>
              <a:sym typeface="Calibri"/>
            </a:endParaRPr>
          </a:p>
          <a:p>
            <a:pPr indent="-342900" lvl="0" marL="457200" rtl="0" algn="l">
              <a:spcBef>
                <a:spcPts val="0"/>
              </a:spcBef>
              <a:spcAft>
                <a:spcPts val="0"/>
              </a:spcAft>
              <a:buClr>
                <a:srgbClr val="324A6D"/>
              </a:buClr>
              <a:buSzPts val="1800"/>
              <a:buFont typeface="Calibri"/>
              <a:buChar char="●"/>
            </a:pPr>
            <a:r>
              <a:rPr lang="en-US" sz="1800">
                <a:solidFill>
                  <a:srgbClr val="324A6D"/>
                </a:solidFill>
                <a:latin typeface="Calibri"/>
                <a:ea typeface="Calibri"/>
                <a:cs typeface="Calibri"/>
                <a:sym typeface="Calibri"/>
              </a:rPr>
              <a:t>No Monitoring! </a:t>
            </a:r>
            <a:endParaRPr sz="1800">
              <a:solidFill>
                <a:srgbClr val="324A6D"/>
              </a:solidFill>
              <a:latin typeface="Calibri"/>
              <a:ea typeface="Calibri"/>
              <a:cs typeface="Calibri"/>
              <a:sym typeface="Calibri"/>
            </a:endParaRPr>
          </a:p>
          <a:p>
            <a:pPr indent="-342900" lvl="0" marL="457200" rtl="0" algn="l">
              <a:spcBef>
                <a:spcPts val="0"/>
              </a:spcBef>
              <a:spcAft>
                <a:spcPts val="0"/>
              </a:spcAft>
              <a:buClr>
                <a:srgbClr val="324A6D"/>
              </a:buClr>
              <a:buSzPts val="1800"/>
              <a:buFont typeface="Calibri"/>
              <a:buChar char="●"/>
            </a:pPr>
            <a:r>
              <a:rPr lang="en-US" sz="1800">
                <a:solidFill>
                  <a:srgbClr val="324A6D"/>
                </a:solidFill>
                <a:latin typeface="Calibri"/>
                <a:ea typeface="Calibri"/>
                <a:cs typeface="Calibri"/>
                <a:sym typeface="Calibri"/>
              </a:rPr>
              <a:t>Solar Powered or Hard Wired - </a:t>
            </a:r>
            <a:endParaRPr sz="1800">
              <a:solidFill>
                <a:srgbClr val="324A6D"/>
              </a:solidFill>
              <a:latin typeface="Calibri"/>
              <a:ea typeface="Calibri"/>
              <a:cs typeface="Calibri"/>
              <a:sym typeface="Calibri"/>
            </a:endParaRPr>
          </a:p>
          <a:p>
            <a:pPr indent="0" lvl="0" marL="457200" rtl="0" algn="l">
              <a:spcBef>
                <a:spcPts val="0"/>
              </a:spcBef>
              <a:spcAft>
                <a:spcPts val="0"/>
              </a:spcAft>
              <a:buNone/>
            </a:pPr>
            <a:r>
              <a:t/>
            </a:r>
            <a:endParaRPr sz="1800">
              <a:solidFill>
                <a:srgbClr val="324A6D"/>
              </a:solidFill>
              <a:latin typeface="Calibri"/>
              <a:ea typeface="Calibri"/>
              <a:cs typeface="Calibri"/>
              <a:sym typeface="Calibri"/>
            </a:endParaRPr>
          </a:p>
          <a:p>
            <a:pPr indent="0" lvl="0" marL="457200" rtl="0" algn="ctr">
              <a:spcBef>
                <a:spcPts val="0"/>
              </a:spcBef>
              <a:spcAft>
                <a:spcPts val="0"/>
              </a:spcAft>
              <a:buNone/>
            </a:pPr>
            <a:r>
              <a:rPr b="1" lang="en-US" sz="1800">
                <a:solidFill>
                  <a:srgbClr val="324A6D"/>
                </a:solidFill>
                <a:latin typeface="Calibri"/>
                <a:ea typeface="Calibri"/>
                <a:cs typeface="Calibri"/>
                <a:sym typeface="Calibri"/>
              </a:rPr>
              <a:t>Very SIMPLE to operate!</a:t>
            </a:r>
            <a:br>
              <a:rPr lang="en-US" sz="1800">
                <a:solidFill>
                  <a:srgbClr val="324A6D"/>
                </a:solidFill>
                <a:latin typeface="Calibri"/>
                <a:ea typeface="Calibri"/>
                <a:cs typeface="Calibri"/>
                <a:sym typeface="Calibri"/>
              </a:rPr>
            </a:br>
            <a:r>
              <a:rPr lang="en-US" sz="1800">
                <a:solidFill>
                  <a:srgbClr val="324A6D"/>
                </a:solidFill>
                <a:latin typeface="Calibri"/>
                <a:ea typeface="Calibri"/>
                <a:cs typeface="Calibri"/>
                <a:sym typeface="Calibri"/>
              </a:rPr>
              <a:t>A solution for fractions of a penny per gallon. Water from air technology is a simple, safe and efficient plug and operate model which is completely natural and environmentally friendly</a:t>
            </a:r>
            <a:endParaRPr/>
          </a:p>
        </p:txBody>
      </p:sp>
      <p:pic>
        <p:nvPicPr>
          <p:cNvPr descr="Garden Bench Images – Browse 270,086 Stock Photos, Vectors ..." id="124" name="Google Shape;124;p6"/>
          <p:cNvPicPr preferRelativeResize="0"/>
          <p:nvPr/>
        </p:nvPicPr>
        <p:blipFill>
          <a:blip r:embed="rId3">
            <a:alphaModFix/>
          </a:blip>
          <a:stretch>
            <a:fillRect/>
          </a:stretch>
        </p:blipFill>
        <p:spPr>
          <a:xfrm>
            <a:off x="8766125" y="126700"/>
            <a:ext cx="3349850" cy="2227300"/>
          </a:xfrm>
          <a:prstGeom prst="rect">
            <a:avLst/>
          </a:prstGeom>
          <a:noFill/>
          <a:ln>
            <a:noFill/>
          </a:ln>
        </p:spPr>
      </p:pic>
      <p:pic>
        <p:nvPicPr>
          <p:cNvPr descr="Bench in English Garden" id="125" name="Google Shape;125;p6"/>
          <p:cNvPicPr preferRelativeResize="0"/>
          <p:nvPr/>
        </p:nvPicPr>
        <p:blipFill>
          <a:blip r:embed="rId4">
            <a:alphaModFix/>
          </a:blip>
          <a:stretch>
            <a:fillRect/>
          </a:stretch>
        </p:blipFill>
        <p:spPr>
          <a:xfrm>
            <a:off x="3626725" y="4561875"/>
            <a:ext cx="3234325" cy="1968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7"/>
          <p:cNvSpPr/>
          <p:nvPr/>
        </p:nvSpPr>
        <p:spPr>
          <a:xfrm>
            <a:off x="361950" y="1166125"/>
            <a:ext cx="5906100" cy="5256900"/>
          </a:xfrm>
          <a:prstGeom prst="rect">
            <a:avLst/>
          </a:prstGeom>
          <a:solidFill>
            <a:srgbClr val="FFFFFF"/>
          </a:solidFill>
          <a:ln>
            <a:noFill/>
          </a:ln>
        </p:spPr>
        <p:txBody>
          <a:bodyPr anchorCtr="0" anchor="ctr" bIns="0" lIns="0" spcFirstLastPara="1" rIns="0" wrap="square" tIns="0">
            <a:spAutoFit/>
          </a:bodyPr>
          <a:lstStyle/>
          <a:p>
            <a:pPr indent="0" lvl="0" marL="0" marR="0" rtl="0" algn="l">
              <a:lnSpc>
                <a:spcPct val="100000"/>
              </a:lnSpc>
              <a:spcBef>
                <a:spcPts val="0"/>
              </a:spcBef>
              <a:spcAft>
                <a:spcPts val="0"/>
              </a:spcAft>
              <a:buClr>
                <a:srgbClr val="324A6D"/>
              </a:buClr>
              <a:buSzPts val="1200"/>
              <a:buFont typeface="Alegreya Sans"/>
              <a:buNone/>
            </a:pPr>
            <a:r>
              <a:rPr b="1" lang="en-US" sz="1800" u="sng">
                <a:solidFill>
                  <a:srgbClr val="324A6D"/>
                </a:solidFill>
                <a:latin typeface="Calibri"/>
                <a:ea typeface="Calibri"/>
                <a:cs typeface="Calibri"/>
                <a:sym typeface="Calibri"/>
              </a:rPr>
              <a:t>W</a:t>
            </a:r>
            <a:r>
              <a:rPr b="1" i="0" lang="en-US" sz="1800" u="sng" cap="none" strike="noStrike">
                <a:solidFill>
                  <a:srgbClr val="324A6D"/>
                </a:solidFill>
                <a:latin typeface="Calibri"/>
                <a:ea typeface="Calibri"/>
                <a:cs typeface="Calibri"/>
                <a:sym typeface="Calibri"/>
              </a:rPr>
              <a:t>aterFaire HU (Home Unit) </a:t>
            </a:r>
            <a:r>
              <a:rPr b="1" lang="en-US" sz="1800" u="sng">
                <a:solidFill>
                  <a:srgbClr val="324A6D"/>
                </a:solidFill>
                <a:latin typeface="Calibri"/>
                <a:ea typeface="Calibri"/>
                <a:cs typeface="Calibri"/>
                <a:sym typeface="Calibri"/>
              </a:rPr>
              <a:t>2</a:t>
            </a:r>
            <a:r>
              <a:rPr b="1" i="0" lang="en-US" sz="1800" u="sng" cap="none" strike="noStrike">
                <a:solidFill>
                  <a:srgbClr val="324A6D"/>
                </a:solidFill>
                <a:latin typeface="Calibri"/>
                <a:ea typeface="Calibri"/>
                <a:cs typeface="Calibri"/>
                <a:sym typeface="Calibri"/>
              </a:rPr>
              <a:t>0 – 80 + GPD (Gallons per day)</a:t>
            </a:r>
            <a:endParaRPr b="1" sz="1800" u="sng">
              <a:latin typeface="Calibri"/>
              <a:ea typeface="Calibri"/>
              <a:cs typeface="Calibri"/>
              <a:sym typeface="Calibri"/>
            </a:endParaRPr>
          </a:p>
          <a:p>
            <a:pPr indent="-342900" lvl="0" marL="457200" marR="0" rtl="0" algn="l">
              <a:lnSpc>
                <a:spcPct val="100000"/>
              </a:lnSpc>
              <a:spcBef>
                <a:spcPts val="0"/>
              </a:spcBef>
              <a:spcAft>
                <a:spcPts val="0"/>
              </a:spcAft>
              <a:buClr>
                <a:srgbClr val="324A6D"/>
              </a:buClr>
              <a:buSzPts val="1800"/>
              <a:buFont typeface="Calibri"/>
              <a:buChar char="●"/>
            </a:pPr>
            <a:r>
              <a:rPr i="0" lang="en-US" sz="1800" u="none" cap="none" strike="noStrike">
                <a:solidFill>
                  <a:srgbClr val="324A6D"/>
                </a:solidFill>
                <a:latin typeface="Calibri"/>
                <a:ea typeface="Calibri"/>
                <a:cs typeface="Calibri"/>
                <a:sym typeface="Calibri"/>
              </a:rPr>
              <a:t>Home Use</a:t>
            </a:r>
            <a:endParaRPr sz="1800">
              <a:latin typeface="Calibri"/>
              <a:ea typeface="Calibri"/>
              <a:cs typeface="Calibri"/>
              <a:sym typeface="Calibri"/>
            </a:endParaRPr>
          </a:p>
          <a:p>
            <a:pPr indent="-342900" lvl="0" marL="457200" marR="0" rtl="0" algn="l">
              <a:lnSpc>
                <a:spcPct val="100000"/>
              </a:lnSpc>
              <a:spcBef>
                <a:spcPts val="0"/>
              </a:spcBef>
              <a:spcAft>
                <a:spcPts val="0"/>
              </a:spcAft>
              <a:buClr>
                <a:srgbClr val="324A6D"/>
              </a:buClr>
              <a:buSzPts val="1800"/>
              <a:buFont typeface="Calibri"/>
              <a:buChar char="●"/>
            </a:pPr>
            <a:r>
              <a:rPr i="0" lang="en-US" sz="1800" u="none" cap="none" strike="noStrike">
                <a:solidFill>
                  <a:srgbClr val="324A6D"/>
                </a:solidFill>
                <a:latin typeface="Calibri"/>
                <a:ea typeface="Calibri"/>
                <a:cs typeface="Calibri"/>
                <a:sym typeface="Calibri"/>
              </a:rPr>
              <a:t>Home Garden</a:t>
            </a:r>
            <a:endParaRPr sz="1800">
              <a:latin typeface="Calibri"/>
              <a:ea typeface="Calibri"/>
              <a:cs typeface="Calibri"/>
              <a:sym typeface="Calibri"/>
            </a:endParaRPr>
          </a:p>
          <a:p>
            <a:pPr indent="-342900" lvl="0" marL="457200" marR="0" rtl="0" algn="l">
              <a:lnSpc>
                <a:spcPct val="100000"/>
              </a:lnSpc>
              <a:spcBef>
                <a:spcPts val="0"/>
              </a:spcBef>
              <a:spcAft>
                <a:spcPts val="0"/>
              </a:spcAft>
              <a:buClr>
                <a:srgbClr val="324A6D"/>
              </a:buClr>
              <a:buSzPts val="1800"/>
              <a:buFont typeface="Calibri"/>
              <a:buChar char="●"/>
            </a:pPr>
            <a:r>
              <a:rPr i="0" lang="en-US" sz="1800" u="none" cap="none" strike="noStrike">
                <a:solidFill>
                  <a:srgbClr val="324A6D"/>
                </a:solidFill>
                <a:latin typeface="Calibri"/>
                <a:ea typeface="Calibri"/>
                <a:cs typeface="Calibri"/>
                <a:sym typeface="Calibri"/>
              </a:rPr>
              <a:t>Full Scale Irrigation</a:t>
            </a:r>
            <a:endParaRPr sz="1800">
              <a:latin typeface="Calibri"/>
              <a:ea typeface="Calibri"/>
              <a:cs typeface="Calibri"/>
              <a:sym typeface="Calibri"/>
            </a:endParaRPr>
          </a:p>
          <a:p>
            <a:pPr indent="-342900" lvl="0" marL="457200" marR="0" rtl="0" algn="l">
              <a:lnSpc>
                <a:spcPct val="100000"/>
              </a:lnSpc>
              <a:spcBef>
                <a:spcPts val="0"/>
              </a:spcBef>
              <a:spcAft>
                <a:spcPts val="0"/>
              </a:spcAft>
              <a:buClr>
                <a:srgbClr val="324A6D"/>
              </a:buClr>
              <a:buSzPts val="1800"/>
              <a:buFont typeface="Calibri"/>
              <a:buChar char="●"/>
            </a:pPr>
            <a:r>
              <a:rPr i="0" lang="en-US" sz="1800" u="none" cap="none" strike="noStrike">
                <a:solidFill>
                  <a:srgbClr val="324A6D"/>
                </a:solidFill>
                <a:latin typeface="Calibri"/>
                <a:ea typeface="Calibri"/>
                <a:cs typeface="Calibri"/>
                <a:sym typeface="Calibri"/>
              </a:rPr>
              <a:t>Start and Go – No Monitoring!</a:t>
            </a:r>
            <a:endParaRPr sz="1800">
              <a:latin typeface="Calibri"/>
              <a:ea typeface="Calibri"/>
              <a:cs typeface="Calibri"/>
              <a:sym typeface="Calibri"/>
            </a:endParaRPr>
          </a:p>
          <a:p>
            <a:pPr indent="-342900" lvl="0" marL="457200" marR="0" rtl="0" algn="l">
              <a:lnSpc>
                <a:spcPct val="100000"/>
              </a:lnSpc>
              <a:spcBef>
                <a:spcPts val="0"/>
              </a:spcBef>
              <a:spcAft>
                <a:spcPts val="0"/>
              </a:spcAft>
              <a:buClr>
                <a:srgbClr val="324A6D"/>
              </a:buClr>
              <a:buSzPts val="1800"/>
              <a:buFont typeface="Calibri"/>
              <a:buChar char="●"/>
            </a:pPr>
            <a:r>
              <a:rPr i="0" lang="en-US" sz="1800" u="none" cap="none" strike="noStrike">
                <a:solidFill>
                  <a:srgbClr val="324A6D"/>
                </a:solidFill>
                <a:latin typeface="Calibri"/>
                <a:ea typeface="Calibri"/>
                <a:cs typeface="Calibri"/>
                <a:sym typeface="Calibri"/>
              </a:rPr>
              <a:t>Solar Powered or Hard Wired</a:t>
            </a:r>
            <a:endParaRPr sz="1800">
              <a:latin typeface="Calibri"/>
              <a:ea typeface="Calibri"/>
              <a:cs typeface="Calibri"/>
              <a:sym typeface="Calibri"/>
            </a:endParaRPr>
          </a:p>
          <a:p>
            <a:pPr indent="-342900" lvl="0" marL="457200" marR="0" rtl="0" algn="l">
              <a:lnSpc>
                <a:spcPct val="100000"/>
              </a:lnSpc>
              <a:spcBef>
                <a:spcPts val="0"/>
              </a:spcBef>
              <a:spcAft>
                <a:spcPts val="0"/>
              </a:spcAft>
              <a:buClr>
                <a:srgbClr val="324A6D"/>
              </a:buClr>
              <a:buSzPts val="1800"/>
              <a:buFont typeface="Calibri"/>
              <a:buChar char="●"/>
            </a:pPr>
            <a:r>
              <a:rPr i="0" lang="en-US" sz="1800" u="none" cap="none" strike="noStrike">
                <a:solidFill>
                  <a:srgbClr val="324A6D"/>
                </a:solidFill>
                <a:latin typeface="Calibri"/>
                <a:ea typeface="Calibri"/>
                <a:cs typeface="Calibri"/>
                <a:sym typeface="Calibri"/>
              </a:rPr>
              <a:t>One Button – SIMPLE to Operate</a:t>
            </a:r>
            <a:endParaRPr sz="1800">
              <a:latin typeface="Calibri"/>
              <a:ea typeface="Calibri"/>
              <a:cs typeface="Calibri"/>
              <a:sym typeface="Calibri"/>
            </a:endParaRPr>
          </a:p>
          <a:p>
            <a:pPr indent="-342900" lvl="0" marL="457200" marR="0" rtl="0" algn="l">
              <a:lnSpc>
                <a:spcPct val="100000"/>
              </a:lnSpc>
              <a:spcBef>
                <a:spcPts val="0"/>
              </a:spcBef>
              <a:spcAft>
                <a:spcPts val="0"/>
              </a:spcAft>
              <a:buClr>
                <a:srgbClr val="324A6D"/>
              </a:buClr>
              <a:buSzPts val="1800"/>
              <a:buFont typeface="Calibri"/>
              <a:buChar char="●"/>
            </a:pPr>
            <a:r>
              <a:rPr i="0" lang="en-US" sz="1800" u="none" cap="none" strike="noStrike">
                <a:solidFill>
                  <a:srgbClr val="324A6D"/>
                </a:solidFill>
                <a:latin typeface="Calibri"/>
                <a:ea typeface="Calibri"/>
                <a:cs typeface="Calibri"/>
                <a:sym typeface="Calibri"/>
              </a:rPr>
              <a:t>Cost Effective</a:t>
            </a:r>
            <a:endParaRPr sz="1800">
              <a:latin typeface="Calibri"/>
              <a:ea typeface="Calibri"/>
              <a:cs typeface="Calibri"/>
              <a:sym typeface="Calibri"/>
            </a:endParaRPr>
          </a:p>
          <a:p>
            <a:pPr indent="-342900" lvl="0" marL="457200" marR="0" rtl="0" algn="l">
              <a:lnSpc>
                <a:spcPct val="100000"/>
              </a:lnSpc>
              <a:spcBef>
                <a:spcPts val="0"/>
              </a:spcBef>
              <a:spcAft>
                <a:spcPts val="0"/>
              </a:spcAft>
              <a:buClr>
                <a:srgbClr val="324A6D"/>
              </a:buClr>
              <a:buSzPts val="1800"/>
              <a:buFont typeface="Calibri"/>
              <a:buChar char="●"/>
            </a:pPr>
            <a:r>
              <a:rPr i="0" lang="en-US" sz="1800" u="none" cap="none" strike="noStrike">
                <a:solidFill>
                  <a:srgbClr val="324A6D"/>
                </a:solidFill>
                <a:latin typeface="Calibri"/>
                <a:ea typeface="Calibri"/>
                <a:cs typeface="Calibri"/>
                <a:sym typeface="Calibri"/>
              </a:rPr>
              <a:t>MSRP, FOB Texas</a:t>
            </a:r>
            <a:br>
              <a:rPr i="0" lang="en-US" sz="1800" u="none" cap="none" strike="noStrike">
                <a:solidFill>
                  <a:srgbClr val="324A6D"/>
                </a:solidFill>
                <a:latin typeface="Calibri"/>
                <a:ea typeface="Calibri"/>
                <a:cs typeface="Calibri"/>
                <a:sym typeface="Calibri"/>
              </a:rPr>
            </a:br>
            <a:endParaRPr i="0" sz="18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None/>
            </a:pPr>
            <a:r>
              <a:t/>
            </a:r>
            <a:endParaRPr i="0" sz="1800" u="none" cap="none" strike="noStrike">
              <a:solidFill>
                <a:schemeClr val="dk1"/>
              </a:solidFill>
              <a:latin typeface="Calibri"/>
              <a:ea typeface="Calibri"/>
              <a:cs typeface="Calibri"/>
              <a:sym typeface="Calibri"/>
            </a:endParaRPr>
          </a:p>
        </p:txBody>
      </p:sp>
      <p:sp>
        <p:nvSpPr>
          <p:cNvPr id="131" name="Google Shape;131;p7"/>
          <p:cNvSpPr txBox="1"/>
          <p:nvPr/>
        </p:nvSpPr>
        <p:spPr>
          <a:xfrm>
            <a:off x="6435325" y="2178325"/>
            <a:ext cx="5276700" cy="323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800" u="sng">
                <a:solidFill>
                  <a:srgbClr val="324A6D"/>
                </a:solidFill>
                <a:latin typeface="Calibri"/>
                <a:ea typeface="Calibri"/>
                <a:cs typeface="Calibri"/>
                <a:sym typeface="Calibri"/>
              </a:rPr>
              <a:t>WaterFaire Industrial UnitCustom Quoted as Ordered</a:t>
            </a:r>
            <a:endParaRPr b="1" sz="1800" u="sng">
              <a:solidFill>
                <a:schemeClr val="dk1"/>
              </a:solidFill>
              <a:latin typeface="Calibri"/>
              <a:ea typeface="Calibri"/>
              <a:cs typeface="Calibri"/>
              <a:sym typeface="Calibri"/>
            </a:endParaRPr>
          </a:p>
          <a:p>
            <a:pPr indent="-342900" lvl="0" marL="457200" rtl="0" algn="l">
              <a:spcBef>
                <a:spcPts val="0"/>
              </a:spcBef>
              <a:spcAft>
                <a:spcPts val="0"/>
              </a:spcAft>
              <a:buClr>
                <a:srgbClr val="324A6D"/>
              </a:buClr>
              <a:buSzPts val="1800"/>
              <a:buFont typeface="Calibri"/>
              <a:buChar char="●"/>
            </a:pPr>
            <a:r>
              <a:rPr lang="en-US" sz="1800">
                <a:solidFill>
                  <a:srgbClr val="324A6D"/>
                </a:solidFill>
                <a:latin typeface="Calibri"/>
                <a:ea typeface="Calibri"/>
                <a:cs typeface="Calibri"/>
                <a:sym typeface="Calibri"/>
              </a:rPr>
              <a:t>300 -500 GPD (Gallons per day)</a:t>
            </a:r>
            <a:endParaRPr sz="1800">
              <a:solidFill>
                <a:schemeClr val="dk1"/>
              </a:solidFill>
              <a:latin typeface="Calibri"/>
              <a:ea typeface="Calibri"/>
              <a:cs typeface="Calibri"/>
              <a:sym typeface="Calibri"/>
            </a:endParaRPr>
          </a:p>
          <a:p>
            <a:pPr indent="-342900" lvl="0" marL="457200" rtl="0" algn="l">
              <a:spcBef>
                <a:spcPts val="0"/>
              </a:spcBef>
              <a:spcAft>
                <a:spcPts val="0"/>
              </a:spcAft>
              <a:buClr>
                <a:srgbClr val="324A6D"/>
              </a:buClr>
              <a:buSzPts val="1800"/>
              <a:buFont typeface="Calibri"/>
              <a:buChar char="●"/>
            </a:pPr>
            <a:r>
              <a:rPr lang="en-US" sz="1800">
                <a:solidFill>
                  <a:srgbClr val="324A6D"/>
                </a:solidFill>
                <a:latin typeface="Calibri"/>
                <a:ea typeface="Calibri"/>
                <a:cs typeface="Calibri"/>
                <a:sym typeface="Calibri"/>
              </a:rPr>
              <a:t>Commercial Nurseries or Tree Farms</a:t>
            </a:r>
            <a:endParaRPr sz="1800">
              <a:solidFill>
                <a:schemeClr val="dk1"/>
              </a:solidFill>
              <a:latin typeface="Calibri"/>
              <a:ea typeface="Calibri"/>
              <a:cs typeface="Calibri"/>
              <a:sym typeface="Calibri"/>
            </a:endParaRPr>
          </a:p>
          <a:p>
            <a:pPr indent="-342900" lvl="0" marL="457200" rtl="0" algn="l">
              <a:spcBef>
                <a:spcPts val="0"/>
              </a:spcBef>
              <a:spcAft>
                <a:spcPts val="0"/>
              </a:spcAft>
              <a:buClr>
                <a:srgbClr val="324A6D"/>
              </a:buClr>
              <a:buSzPts val="1800"/>
              <a:buFont typeface="Calibri"/>
              <a:buChar char="●"/>
            </a:pPr>
            <a:r>
              <a:rPr lang="en-US" sz="1800">
                <a:solidFill>
                  <a:srgbClr val="324A6D"/>
                </a:solidFill>
                <a:latin typeface="Calibri"/>
                <a:ea typeface="Calibri"/>
                <a:cs typeface="Calibri"/>
                <a:sym typeface="Calibri"/>
              </a:rPr>
              <a:t>Military Deployment</a:t>
            </a:r>
            <a:endParaRPr sz="1800">
              <a:solidFill>
                <a:schemeClr val="dk1"/>
              </a:solidFill>
              <a:latin typeface="Calibri"/>
              <a:ea typeface="Calibri"/>
              <a:cs typeface="Calibri"/>
              <a:sym typeface="Calibri"/>
            </a:endParaRPr>
          </a:p>
          <a:p>
            <a:pPr indent="-342900" lvl="0" marL="457200" rtl="0" algn="l">
              <a:spcBef>
                <a:spcPts val="0"/>
              </a:spcBef>
              <a:spcAft>
                <a:spcPts val="0"/>
              </a:spcAft>
              <a:buClr>
                <a:srgbClr val="324A6D"/>
              </a:buClr>
              <a:buSzPts val="1800"/>
              <a:buFont typeface="Calibri"/>
              <a:buChar char="●"/>
            </a:pPr>
            <a:r>
              <a:rPr lang="en-US" sz="1800">
                <a:solidFill>
                  <a:srgbClr val="324A6D"/>
                </a:solidFill>
                <a:latin typeface="Calibri"/>
                <a:ea typeface="Calibri"/>
                <a:cs typeface="Calibri"/>
                <a:sym typeface="Calibri"/>
              </a:rPr>
              <a:t>Emergency Centers, Refugee Sites</a:t>
            </a:r>
            <a:endParaRPr sz="1800">
              <a:solidFill>
                <a:schemeClr val="dk1"/>
              </a:solidFill>
              <a:latin typeface="Calibri"/>
              <a:ea typeface="Calibri"/>
              <a:cs typeface="Calibri"/>
              <a:sym typeface="Calibri"/>
            </a:endParaRPr>
          </a:p>
          <a:p>
            <a:pPr indent="-342900" lvl="0" marL="457200" rtl="0" algn="l">
              <a:spcBef>
                <a:spcPts val="0"/>
              </a:spcBef>
              <a:spcAft>
                <a:spcPts val="0"/>
              </a:spcAft>
              <a:buClr>
                <a:srgbClr val="324A6D"/>
              </a:buClr>
              <a:buSzPts val="1800"/>
              <a:buFont typeface="Calibri"/>
              <a:buChar char="●"/>
            </a:pPr>
            <a:r>
              <a:rPr lang="en-US" sz="1800">
                <a:solidFill>
                  <a:srgbClr val="324A6D"/>
                </a:solidFill>
                <a:latin typeface="Calibri"/>
                <a:ea typeface="Calibri"/>
                <a:cs typeface="Calibri"/>
                <a:sym typeface="Calibri"/>
              </a:rPr>
              <a:t>Full Scale Irrigation</a:t>
            </a:r>
            <a:endParaRPr sz="1800">
              <a:solidFill>
                <a:schemeClr val="dk1"/>
              </a:solidFill>
              <a:latin typeface="Calibri"/>
              <a:ea typeface="Calibri"/>
              <a:cs typeface="Calibri"/>
              <a:sym typeface="Calibri"/>
            </a:endParaRPr>
          </a:p>
          <a:p>
            <a:pPr indent="-342900" lvl="0" marL="457200" rtl="0" algn="l">
              <a:spcBef>
                <a:spcPts val="0"/>
              </a:spcBef>
              <a:spcAft>
                <a:spcPts val="0"/>
              </a:spcAft>
              <a:buClr>
                <a:srgbClr val="324A6D"/>
              </a:buClr>
              <a:buSzPts val="1800"/>
              <a:buFont typeface="Calibri"/>
              <a:buChar char="●"/>
            </a:pPr>
            <a:r>
              <a:rPr lang="en-US" sz="1800">
                <a:solidFill>
                  <a:srgbClr val="324A6D"/>
                </a:solidFill>
                <a:latin typeface="Calibri"/>
                <a:ea typeface="Calibri"/>
                <a:cs typeface="Calibri"/>
                <a:sym typeface="Calibri"/>
              </a:rPr>
              <a:t>Start and Go – No Monitoring!</a:t>
            </a:r>
            <a:endParaRPr sz="1800">
              <a:solidFill>
                <a:schemeClr val="dk1"/>
              </a:solidFill>
              <a:latin typeface="Calibri"/>
              <a:ea typeface="Calibri"/>
              <a:cs typeface="Calibri"/>
              <a:sym typeface="Calibri"/>
            </a:endParaRPr>
          </a:p>
          <a:p>
            <a:pPr indent="-342900" lvl="0" marL="457200" rtl="0" algn="l">
              <a:spcBef>
                <a:spcPts val="0"/>
              </a:spcBef>
              <a:spcAft>
                <a:spcPts val="0"/>
              </a:spcAft>
              <a:buClr>
                <a:srgbClr val="324A6D"/>
              </a:buClr>
              <a:buSzPts val="1800"/>
              <a:buFont typeface="Calibri"/>
              <a:buChar char="●"/>
            </a:pPr>
            <a:r>
              <a:rPr lang="en-US" sz="1800">
                <a:solidFill>
                  <a:srgbClr val="324A6D"/>
                </a:solidFill>
                <a:latin typeface="Calibri"/>
                <a:ea typeface="Calibri"/>
                <a:cs typeface="Calibri"/>
                <a:sym typeface="Calibri"/>
              </a:rPr>
              <a:t>Solar Powered or Hard Wired</a:t>
            </a:r>
            <a:endParaRPr sz="1800">
              <a:solidFill>
                <a:schemeClr val="dk1"/>
              </a:solidFill>
              <a:latin typeface="Calibri"/>
              <a:ea typeface="Calibri"/>
              <a:cs typeface="Calibri"/>
              <a:sym typeface="Calibri"/>
            </a:endParaRPr>
          </a:p>
          <a:p>
            <a:pPr indent="-342900" lvl="0" marL="457200" rtl="0" algn="l">
              <a:spcBef>
                <a:spcPts val="0"/>
              </a:spcBef>
              <a:spcAft>
                <a:spcPts val="0"/>
              </a:spcAft>
              <a:buClr>
                <a:srgbClr val="324A6D"/>
              </a:buClr>
              <a:buSzPts val="1800"/>
              <a:buFont typeface="Calibri"/>
              <a:buChar char="●"/>
            </a:pPr>
            <a:r>
              <a:rPr lang="en-US" sz="1800">
                <a:solidFill>
                  <a:srgbClr val="324A6D"/>
                </a:solidFill>
                <a:latin typeface="Calibri"/>
                <a:ea typeface="Calibri"/>
                <a:cs typeface="Calibri"/>
                <a:sym typeface="Calibri"/>
              </a:rPr>
              <a:t>One Button – SIMPLE to operate</a:t>
            </a:r>
            <a:endParaRPr sz="1800">
              <a:solidFill>
                <a:schemeClr val="dk1"/>
              </a:solidFill>
              <a:latin typeface="Calibri"/>
              <a:ea typeface="Calibri"/>
              <a:cs typeface="Calibri"/>
              <a:sym typeface="Calibri"/>
            </a:endParaRPr>
          </a:p>
          <a:p>
            <a:pPr indent="-342900" lvl="0" marL="457200" rtl="0" algn="l">
              <a:spcBef>
                <a:spcPts val="0"/>
              </a:spcBef>
              <a:spcAft>
                <a:spcPts val="0"/>
              </a:spcAft>
              <a:buClr>
                <a:srgbClr val="324A6D"/>
              </a:buClr>
              <a:buSzPts val="1800"/>
              <a:buFont typeface="Calibri"/>
              <a:buChar char="●"/>
            </a:pPr>
            <a:r>
              <a:rPr lang="en-US" sz="1800">
                <a:solidFill>
                  <a:srgbClr val="324A6D"/>
                </a:solidFill>
                <a:latin typeface="Calibri"/>
                <a:ea typeface="Calibri"/>
                <a:cs typeface="Calibri"/>
                <a:sym typeface="Calibri"/>
              </a:rPr>
              <a:t>Cost Effective</a:t>
            </a:r>
            <a:endParaRPr sz="1800">
              <a:solidFill>
                <a:schemeClr val="dk1"/>
              </a:solidFill>
              <a:latin typeface="Calibri"/>
              <a:ea typeface="Calibri"/>
              <a:cs typeface="Calibri"/>
              <a:sym typeface="Calibri"/>
            </a:endParaRPr>
          </a:p>
          <a:p>
            <a:pPr indent="-342900" lvl="0" marL="457200" rtl="0" algn="l">
              <a:spcBef>
                <a:spcPts val="0"/>
              </a:spcBef>
              <a:spcAft>
                <a:spcPts val="0"/>
              </a:spcAft>
              <a:buClr>
                <a:srgbClr val="324A6D"/>
              </a:buClr>
              <a:buSzPts val="1800"/>
              <a:buFont typeface="Calibri"/>
              <a:buChar char="●"/>
            </a:pPr>
            <a:r>
              <a:rPr lang="en-US" sz="1800">
                <a:solidFill>
                  <a:srgbClr val="324A6D"/>
                </a:solidFill>
                <a:latin typeface="Calibri"/>
                <a:ea typeface="Calibri"/>
                <a:cs typeface="Calibri"/>
                <a:sym typeface="Calibri"/>
              </a:rPr>
              <a:t>MSRP, FOB Texas</a:t>
            </a:r>
            <a:endParaRPr/>
          </a:p>
        </p:txBody>
      </p:sp>
      <p:sp>
        <p:nvSpPr>
          <p:cNvPr id="132" name="Google Shape;132;p7"/>
          <p:cNvSpPr txBox="1"/>
          <p:nvPr/>
        </p:nvSpPr>
        <p:spPr>
          <a:xfrm>
            <a:off x="0" y="365725"/>
            <a:ext cx="121920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2000">
                <a:solidFill>
                  <a:srgbClr val="1C244B"/>
                </a:solidFill>
                <a:latin typeface="Calibri"/>
                <a:ea typeface="Calibri"/>
                <a:cs typeface="Calibri"/>
                <a:sym typeface="Calibri"/>
              </a:rPr>
              <a:t>Model Types: Multiple models are available to meet your needs. Standard sizing 20-50 gallons per day and special requests available for systems up to 1,000’s of gallons per day. Footprint varies based on reservoir requested.</a:t>
            </a:r>
            <a:endParaRPr/>
          </a:p>
        </p:txBody>
      </p:sp>
      <p:pic>
        <p:nvPicPr>
          <p:cNvPr id="133" name="Google Shape;133;p7"/>
          <p:cNvPicPr preferRelativeResize="0"/>
          <p:nvPr/>
        </p:nvPicPr>
        <p:blipFill>
          <a:blip r:embed="rId3">
            <a:alphaModFix/>
          </a:blip>
          <a:stretch>
            <a:fillRect/>
          </a:stretch>
        </p:blipFill>
        <p:spPr>
          <a:xfrm>
            <a:off x="3967975" y="3404050"/>
            <a:ext cx="2467350" cy="345395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id="138" name="Google Shape;138;g29cb3ed2462_1_7" title="WaterFaire™.mp4">
            <a:hlinkClick r:id="rId3"/>
          </p:cNvPr>
          <p:cNvPicPr preferRelativeResize="0"/>
          <p:nvPr/>
        </p:nvPicPr>
        <p:blipFill>
          <a:blip r:embed="rId4">
            <a:alphaModFix/>
          </a:blip>
          <a:stretch>
            <a:fillRect/>
          </a:stretch>
        </p:blipFill>
        <p:spPr>
          <a:xfrm>
            <a:off x="147900" y="-308375"/>
            <a:ext cx="11896200" cy="82169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id="143" name="Google Shape;143;g29c34f263b3_0_1"/>
          <p:cNvPicPr preferRelativeResize="0"/>
          <p:nvPr/>
        </p:nvPicPr>
        <p:blipFill>
          <a:blip r:embed="rId3">
            <a:alphaModFix/>
          </a:blip>
          <a:stretch>
            <a:fillRect/>
          </a:stretch>
        </p:blipFill>
        <p:spPr>
          <a:xfrm>
            <a:off x="9078425" y="667600"/>
            <a:ext cx="2943225" cy="5886450"/>
          </a:xfrm>
          <a:prstGeom prst="rect">
            <a:avLst/>
          </a:prstGeom>
          <a:noFill/>
          <a:ln>
            <a:noFill/>
          </a:ln>
        </p:spPr>
      </p:pic>
      <p:pic>
        <p:nvPicPr>
          <p:cNvPr id="144" name="Google Shape;144;g29c34f263b3_0_1"/>
          <p:cNvPicPr preferRelativeResize="0"/>
          <p:nvPr/>
        </p:nvPicPr>
        <p:blipFill>
          <a:blip r:embed="rId4">
            <a:alphaModFix/>
          </a:blip>
          <a:stretch>
            <a:fillRect/>
          </a:stretch>
        </p:blipFill>
        <p:spPr>
          <a:xfrm>
            <a:off x="122000" y="72663"/>
            <a:ext cx="2359325" cy="3620231"/>
          </a:xfrm>
          <a:prstGeom prst="rect">
            <a:avLst/>
          </a:prstGeom>
          <a:noFill/>
          <a:ln>
            <a:noFill/>
          </a:ln>
        </p:spPr>
      </p:pic>
      <p:pic>
        <p:nvPicPr>
          <p:cNvPr id="145" name="Google Shape;145;g29c34f263b3_0_1"/>
          <p:cNvPicPr preferRelativeResize="0"/>
          <p:nvPr/>
        </p:nvPicPr>
        <p:blipFill>
          <a:blip r:embed="rId5">
            <a:alphaModFix/>
          </a:blip>
          <a:stretch>
            <a:fillRect/>
          </a:stretch>
        </p:blipFill>
        <p:spPr>
          <a:xfrm>
            <a:off x="2648925" y="4317472"/>
            <a:ext cx="3890149" cy="2236575"/>
          </a:xfrm>
          <a:prstGeom prst="rect">
            <a:avLst/>
          </a:prstGeom>
          <a:noFill/>
          <a:ln>
            <a:noFill/>
          </a:ln>
        </p:spPr>
      </p:pic>
      <p:sp>
        <p:nvSpPr>
          <p:cNvPr id="146" name="Google Shape;146;g29c34f263b3_0_1"/>
          <p:cNvSpPr txBox="1"/>
          <p:nvPr/>
        </p:nvSpPr>
        <p:spPr>
          <a:xfrm>
            <a:off x="2481325" y="252750"/>
            <a:ext cx="5842500" cy="410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Can run on standard home electricity </a:t>
            </a:r>
            <a:endParaRPr sz="2800">
              <a:solidFill>
                <a:schemeClr val="dk1"/>
              </a:solidFill>
              <a:latin typeface="Calibri"/>
              <a:ea typeface="Calibri"/>
              <a:cs typeface="Calibri"/>
              <a:sym typeface="Calibri"/>
            </a:endParaRPr>
          </a:p>
        </p:txBody>
      </p:sp>
      <p:sp>
        <p:nvSpPr>
          <p:cNvPr id="147" name="Google Shape;147;g29c34f263b3_0_1"/>
          <p:cNvSpPr/>
          <p:nvPr/>
        </p:nvSpPr>
        <p:spPr>
          <a:xfrm>
            <a:off x="2648925" y="1128950"/>
            <a:ext cx="670500" cy="775200"/>
          </a:xfrm>
          <a:prstGeom prst="leftArrow">
            <a:avLst>
              <a:gd fmla="val 50000" name="adj1"/>
              <a:gd fmla="val 33333"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48" name="Google Shape;148;g29c34f263b3_0_1"/>
          <p:cNvSpPr/>
          <p:nvPr/>
        </p:nvSpPr>
        <p:spPr>
          <a:xfrm>
            <a:off x="3942925" y="3218375"/>
            <a:ext cx="808800" cy="12975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900">
              <a:latin typeface="Calibri"/>
              <a:ea typeface="Calibri"/>
              <a:cs typeface="Calibri"/>
              <a:sym typeface="Calibri"/>
            </a:endParaRPr>
          </a:p>
        </p:txBody>
      </p:sp>
      <p:sp>
        <p:nvSpPr>
          <p:cNvPr id="149" name="Google Shape;149;g29c34f263b3_0_1"/>
          <p:cNvSpPr txBox="1"/>
          <p:nvPr/>
        </p:nvSpPr>
        <p:spPr>
          <a:xfrm>
            <a:off x="3615300" y="2624175"/>
            <a:ext cx="8576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sz="2800">
                <a:solidFill>
                  <a:schemeClr val="dk1"/>
                </a:solidFill>
                <a:latin typeface="Calibri"/>
                <a:ea typeface="Calibri"/>
                <a:cs typeface="Calibri"/>
                <a:sym typeface="Calibri"/>
              </a:rPr>
              <a:t>Solar powered</a:t>
            </a:r>
            <a:endParaRPr sz="2800">
              <a:solidFill>
                <a:schemeClr val="dk1"/>
              </a:solidFill>
              <a:latin typeface="Calibri"/>
              <a:ea typeface="Calibri"/>
              <a:cs typeface="Calibri"/>
              <a:sym typeface="Calibri"/>
            </a:endParaRPr>
          </a:p>
        </p:txBody>
      </p:sp>
      <p:sp>
        <p:nvSpPr>
          <p:cNvPr id="150" name="Google Shape;150;g29c34f263b3_0_1"/>
          <p:cNvSpPr txBox="1"/>
          <p:nvPr/>
        </p:nvSpPr>
        <p:spPr>
          <a:xfrm>
            <a:off x="6988525" y="1937775"/>
            <a:ext cx="1617600" cy="382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Built in storage &amp; larger external storage</a:t>
            </a:r>
            <a:endParaRPr sz="2800">
              <a:solidFill>
                <a:schemeClr val="dk1"/>
              </a:solidFill>
              <a:latin typeface="Calibri"/>
              <a:ea typeface="Calibri"/>
              <a:cs typeface="Calibri"/>
              <a:sym typeface="Calibri"/>
            </a:endParaRPr>
          </a:p>
          <a:p>
            <a:pPr indent="0" lvl="0" marL="0" rtl="0" algn="l">
              <a:spcBef>
                <a:spcPts val="0"/>
              </a:spcBef>
              <a:spcAft>
                <a:spcPts val="0"/>
              </a:spcAft>
              <a:buNone/>
            </a:pPr>
            <a:r>
              <a:rPr lang="en-US" sz="2800">
                <a:solidFill>
                  <a:schemeClr val="dk1"/>
                </a:solidFill>
                <a:latin typeface="Calibri"/>
                <a:ea typeface="Calibri"/>
                <a:cs typeface="Calibri"/>
                <a:sym typeface="Calibri"/>
              </a:rPr>
              <a:t>options available</a:t>
            </a:r>
            <a:endParaRPr sz="2800">
              <a:solidFill>
                <a:schemeClr val="dk1"/>
              </a:solidFill>
              <a:latin typeface="Calibri"/>
              <a:ea typeface="Calibri"/>
              <a:cs typeface="Calibri"/>
              <a:sym typeface="Calibri"/>
            </a:endParaRPr>
          </a:p>
        </p:txBody>
      </p:sp>
      <p:sp>
        <p:nvSpPr>
          <p:cNvPr id="151" name="Google Shape;151;g29c34f263b3_0_1"/>
          <p:cNvSpPr/>
          <p:nvPr/>
        </p:nvSpPr>
        <p:spPr>
          <a:xfrm>
            <a:off x="8593575" y="2662325"/>
            <a:ext cx="1617600" cy="8088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52" name="Google Shape;152;g29c34f263b3_0_1"/>
          <p:cNvSpPr txBox="1"/>
          <p:nvPr/>
        </p:nvSpPr>
        <p:spPr>
          <a:xfrm>
            <a:off x="3791275" y="1795025"/>
            <a:ext cx="1887300" cy="95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When off grid can be</a:t>
            </a:r>
            <a:endParaRPr sz="2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2023-11-15T21:40:36Z</dcterms:created>
  <dc:creator>Colleen Rouleau</dc:creator>
</cp:coreProperties>
</file>